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modernComment_10C_62CA359.xml" ContentType="application/vnd.ms-powerpoint.comments+xml"/>
  <Override PartName="/ppt/comments/modernComment_103_10E9AED6.xml" ContentType="application/vnd.ms-powerpoint.comments+xml"/>
  <Override PartName="/ppt/comments/modernComment_118_2E7F2BB7.xml" ContentType="application/vnd.ms-powerpoint.comments+xml"/>
  <Override PartName="/ppt/comments/modernComment_11F_D7950BF6.xml" ContentType="application/vnd.ms-powerpoint.comments+xml"/>
  <Override PartName="/ppt/comments/modernComment_11B_77E5217D.xml" ContentType="application/vnd.ms-powerpoint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69" r:id="rId2"/>
    <p:sldId id="292" r:id="rId3"/>
    <p:sldId id="268" r:id="rId4"/>
    <p:sldId id="289" r:id="rId5"/>
    <p:sldId id="272" r:id="rId6"/>
    <p:sldId id="275" r:id="rId7"/>
    <p:sldId id="274" r:id="rId8"/>
    <p:sldId id="259" r:id="rId9"/>
    <p:sldId id="280" r:id="rId10"/>
    <p:sldId id="282" r:id="rId11"/>
    <p:sldId id="287" r:id="rId12"/>
    <p:sldId id="288" r:id="rId13"/>
    <p:sldId id="283" r:id="rId14"/>
    <p:sldId id="284" r:id="rId15"/>
    <p:sldId id="285" r:id="rId16"/>
    <p:sldId id="286" r:id="rId17"/>
    <p:sldId id="262" r:id="rId18"/>
    <p:sldId id="281" r:id="rId19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5B10525-7B8D-B92A-8804-9BA0849DE905}" name="Joel Camacho" initials="JC" userId="S::joel.camacho@douglasaz.gov::382c15b6-f10f-4441-9257-cc3014f273bd" providerId="AD"/>
  <p188:author id="{E3EFCCAC-A424-793E-C5BE-2BA123288437}" name="Luis Pedroza" initials="LP" userId="S::luis.pedroza@douglasaz.gov::3d3ca3f0-f7a7-408c-8d6e-71cdd92ac566" providerId="AD"/>
  <p188:author id="{B7575CC0-30CE-91D9-FDD4-30A53E8934D8}" name="Ana Urquijo" initials="AU" userId="S::ana.urquijo@douglasaz.gov::683f7078-bf63-4627-855a-3f12773a76c1" providerId="AD"/>
  <p188:author id="{922C38D6-9D11-E87B-D0EA-229F666BB21A}" name="Alejandro Martinez" initials="AM" userId="S::alejandro.martinez@douglasaz.gov::d3eded4c-2299-43c7-81c0-aa6f192eb9b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576C"/>
    <a:srgbClr val="DBC027"/>
    <a:srgbClr val="9B22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84E022-5582-8E67-22E9-3D9114CC2AD8}" v="278" dt="2024-04-30T23:45:41.509"/>
    <p1510:client id="{6A3D59F4-CDBF-E14A-209C-652ABDC14CBF}" v="46" dt="2024-04-30T17:53:52.396"/>
    <p1510:client id="{89D59317-E31D-B64C-4DD8-9FDA8A43A201}" v="1" dt="2024-04-30T17:57:15.749"/>
    <p1510:client id="{8B404F70-604B-2BA1-2CAF-5ACF106FD281}" v="13" dt="2024-04-30T17:56:01.935"/>
    <p1510:client id="{9F6C7303-429A-487A-F2E5-83FFA1EF9024}" v="3" dt="2024-04-30T21:14:55.246"/>
    <p1510:client id="{A5BA5D77-8749-4C88-ADDA-C1625B7486BC}" v="27" dt="2024-05-01T00:04:15.765"/>
    <p1510:client id="{C7E306D2-466A-6EAF-847D-DCA9BC89D814}" v="4" dt="2024-04-30T17:30:02.110"/>
    <p1510:client id="{CF89BF1D-ABF6-E7B9-ECF5-225E60C2C109}" v="5" dt="2024-04-30T20:54:55.265"/>
    <p1510:client id="{DCE6BBD2-32FD-0311-9801-E93A6F1D49F4}" v="12" dt="2024-04-30T14:57:34.48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8/10/relationships/authors" Target="authors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omments/modernComment_103_10E9AED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0846A70-ADD7-454B-B0E8-C3DF5DDCA71B}" authorId="{B7575CC0-30CE-91D9-FDD4-30A53E8934D8}" status="resolved" created="2024-04-30T17:28:47.842" complete="100000">
    <pc:sldMkLst xmlns:pc="http://schemas.microsoft.com/office/powerpoint/2013/main/command">
      <pc:docMk/>
      <pc:sldMk cId="283750102" sldId="259"/>
    </pc:sldMkLst>
    <p188:replyLst>
      <p188:reply id="{C4333254-A12F-433F-88AF-02B8C2D1F45D}" authorId="{922C38D6-9D11-E87B-D0EA-229F666BB21A}" created="2024-04-30T18:12:34.093">
        <p188:txBody>
          <a:bodyPr/>
          <a:lstStyle/>
          <a:p>
            <a:r>
              <a:rPr lang="en-US"/>
              <a:t>Done!</a:t>
            </a:r>
          </a:p>
        </p188:txBody>
      </p188:reply>
    </p188:replyLst>
    <p188:txBody>
      <a:bodyPr/>
      <a:lstStyle/>
      <a:p>
        <a:r>
          <a:rPr lang="en-US"/>
          <a:t>[@Alejandro Martinez]  Can you change the % increase from a line to a bar or something other than the line?  It makes it confusing.  That goes for some of the other slides as well. Thanks!</a:t>
        </a:r>
      </a:p>
    </p188:txBody>
  </p188:cm>
</p188:cmLst>
</file>

<file path=ppt/comments/modernComment_10C_62CA35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8DE875B-C95E-4B6E-81B1-B2D7876F9650}" authorId="{B7575CC0-30CE-91D9-FDD4-30A53E8934D8}" created="2024-04-30T17:27:19.042" startDate="2024-04-30T17:27:19.042" dueDate="2024-04-30T17:27:19.042" assignedTo="{E3EFCCAC-A424-793E-C5BE-2BA123288437}" title="@Alejandro Martinez The presentation looks great! I would like us to talk about adding a slide before this purpose slide that is more informational for our new council members as far as our revenue types and funds. We have a slide from past years that …">
    <pc:sldMkLst xmlns:pc="http://schemas.microsoft.com/office/powerpoint/2013/main/command">
      <pc:docMk/>
      <pc:sldMk cId="103588697" sldId="268"/>
    </pc:sldMkLst>
    <p188:replyLst>
      <p188:reply id="{9C6F7E58-4478-4D0F-9CA4-F9CB3F4D11D2}" authorId="{922C38D6-9D11-E87B-D0EA-229F666BB21A}" created="2024-04-30T18:12:14.613">
        <p188:txBody>
          <a:bodyPr/>
          <a:lstStyle/>
          <a:p>
            <a:r>
              <a:rPr lang="en-US"/>
              <a:t>[@Luis Pedroza]  Do you know what presentation Ana is referring to?</a:t>
            </a:r>
          </a:p>
        </p188:txBody>
      </p188:reply>
    </p188:replyLst>
    <p188:txBody>
      <a:bodyPr/>
      <a:lstStyle/>
      <a:p>
        <a:r>
          <a:rPr lang="en-US"/>
          <a:t>[@Alejandro Martinez] The presentation looks great!  I would like us to talk about adding a slide before this purpose slide that is more informational for our new council members as far as our revenue types and funds.  We have a slide from past years that can work.</a:t>
        </a:r>
      </a:p>
    </p188:txBody>
    <p188:extLst>
      <p:ext xmlns:p="http://schemas.openxmlformats.org/presentationml/2006/main" uri="{5BB2D875-25FF-4072-B9AC-8F64D62656EB}">
        <p228:taskDetails xmlns:p228="http://schemas.microsoft.com/office/powerpoint/2022/08/main">
          <p228:history>
            <p228:event time="2024-04-30T17:27:19.042" id="{796DC597-939F-4159-9FB1-21743E55C182}">
              <p228:atrbtn authorId="{B7575CC0-30CE-91D9-FDD4-30A53E8934D8}"/>
              <p228:anchr>
                <p228:comment id="{68DE875B-C95E-4B6E-81B1-B2D7876F9650}"/>
              </p228:anchr>
              <p228:add/>
            </p228:event>
            <p228:event time="2024-04-30T17:27:19.042" id="{C08A8A47-2C00-40BC-BF3A-EF77089AD177}">
              <p228:atrbtn authorId="{B7575CC0-30CE-91D9-FDD4-30A53E8934D8}"/>
              <p228:anchr>
                <p228:comment id="{68DE875B-C95E-4B6E-81B1-B2D7876F9650}"/>
              </p228:anchr>
              <p228:asgn authorId="{922C38D6-9D11-E87B-D0EA-229F666BB21A}"/>
            </p228:event>
            <p228:event time="2024-04-30T17:27:19.042" id="{1FFAF801-B8A8-4448-A1E0-842C6D961A2A}">
              <p228:atrbtn authorId="{B7575CC0-30CE-91D9-FDD4-30A53E8934D8}"/>
              <p228:anchr>
                <p228:comment id="{68DE875B-C95E-4B6E-81B1-B2D7876F9650}"/>
              </p228:anchr>
              <p228:title val="@Alejandro Martinez The presentation looks great! I would like us to talk about adding a slide before this purpose slide that is more informational for our new council members as far as our revenue types and funds. We have a slide from past years that …"/>
            </p228:event>
            <p228:event time="2024-04-30T17:27:19.042" id="{C6F3C171-EA48-4396-A421-A3F4BB941821}">
              <p228:atrbtn authorId="{B7575CC0-30CE-91D9-FDD4-30A53E8934D8}"/>
              <p228:anchr>
                <p228:comment id="{68DE875B-C95E-4B6E-81B1-B2D7876F9650}"/>
              </p228:anchr>
              <p228:date stDt="2024-04-30T17:27:19.042" endDt="2024-04-30T17:27:19.042"/>
            </p228:event>
            <p228:event time="2024-04-30T18:12:14.614" id="{E607A718-8174-4E2E-89B5-00DC000B6DB8}">
              <p228:atrbtn authorId="{922C38D6-9D11-E87B-D0EA-229F666BB21A}"/>
              <p228:anchr>
                <p228:comment id="{9C6F7E58-4478-4D0F-9CA4-F9CB3F4D11D2}"/>
              </p228:anchr>
              <p228:unasgnAll/>
            </p228:event>
            <p228:event time="2024-04-30T18:12:14.614" id="{E6E89A63-411A-439E-A73B-2ADA6FAB7BF5}">
              <p228:atrbtn authorId="{922C38D6-9D11-E87B-D0EA-229F666BB21A}"/>
              <p228:anchr>
                <p228:comment id="{9C6F7E58-4478-4D0F-9CA4-F9CB3F4D11D2}"/>
              </p228:anchr>
              <p228:asgn authorId="{E3EFCCAC-A424-793E-C5BE-2BA123288437}"/>
            </p228:event>
          </p228:history>
        </p228:taskDetails>
      </p:ext>
    </p188:extLst>
  </p188:cm>
</p188:cmLst>
</file>

<file path=ppt/comments/modernComment_118_2E7F2BB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E02DC5C-9BCE-4EF9-8B9B-9A2FCAC80899}" authorId="{E3EFCCAC-A424-793E-C5BE-2BA123288437}" status="resolved" created="2024-04-24T00:33:49.287" complete="100000">
    <pc:sldMkLst xmlns:pc="http://schemas.microsoft.com/office/powerpoint/2013/main/command">
      <pc:docMk/>
      <pc:sldMk cId="780086199" sldId="280"/>
    </pc:sldMkLst>
    <p188:replyLst>
      <p188:reply id="{1D3FA4D6-34CE-4FD4-9136-BC673ED55389}" authorId="{922C38D6-9D11-E87B-D0EA-229F666BB21A}" created="2024-04-24T18:32:28.163">
        <p188:txBody>
          <a:bodyPr/>
          <a:lstStyle/>
          <a:p>
            <a:r>
              <a:rPr lang="en-US"/>
              <a:t>Done</a:t>
            </a:r>
          </a:p>
        </p188:txBody>
      </p188:reply>
    </p188:replyLst>
    <p188:txBody>
      <a:bodyPr/>
      <a:lstStyle/>
      <a:p>
        <a:r>
          <a:rPr lang="en-US"/>
          <a:t>Alex, next slide after this one, can you add a slied of the expected state shared revenue reductions for the next few years</a:t>
        </a:r>
      </a:p>
    </p188:txBody>
  </p188:cm>
</p188:cmLst>
</file>

<file path=ppt/comments/modernComment_11B_77E5217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CF98A23-0160-4D64-9F8C-CC7C719DF66C}" authorId="{922C38D6-9D11-E87B-D0EA-229F666BB21A}" created="2024-04-25T03:00:45.671">
    <pc:sldMkLst xmlns:pc="http://schemas.microsoft.com/office/powerpoint/2013/main/command">
      <pc:docMk/>
      <pc:sldMk cId="2011505021" sldId="283"/>
    </pc:sldMkLst>
    <p188:replyLst>
      <p188:reply id="{F7A2B640-D848-452C-B7B6-6ED93363FDF7}" authorId="{922C38D6-9D11-E87B-D0EA-229F666BB21A}" created="2024-04-25T20:19:45.758">
        <p188:txBody>
          <a:bodyPr/>
          <a:lstStyle/>
          <a:p>
            <a:r>
              <a:rPr lang="en-US"/>
              <a:t>Mention 1M less by half cent. Would need to grow by 3000 rsidents</a:t>
            </a:r>
          </a:p>
        </p188:txBody>
      </p188:reply>
    </p188:replyLst>
    <p188:txBody>
      <a:bodyPr/>
      <a:lstStyle/>
      <a:p>
        <a:r>
          <a:rPr lang="en-US"/>
          <a:t>I think it would help to illustrate how many residents we would need to grow by (based on the $321 number to make up for lost revenue if we were to reduce rate.</a:t>
        </a:r>
      </a:p>
    </p188:txBody>
  </p188:cm>
</p188:cmLst>
</file>

<file path=ppt/comments/modernComment_11F_D7950BF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2CE8BD9-6023-4EBB-A5D6-03875C329800}" authorId="{B7575CC0-30CE-91D9-FDD4-30A53E8934D8}" status="resolved" created="2024-04-30T17:30:02.110" startDate="2024-04-30T17:30:02.110" dueDate="2024-04-30T17:30:02.110" assignedTo="{922C38D6-9D11-E87B-D0EA-229F666BB21A}" complete="100000" title="@Alejandro Martinez Please include what URS stands for on this and next slide. I'm not even sure I know what it stands for.... :) Urban Revenue Sharing?">
    <pc:sldMkLst xmlns:pc="http://schemas.microsoft.com/office/powerpoint/2013/main/command">
      <pc:docMk/>
      <pc:sldMk cId="3616869366" sldId="287"/>
    </pc:sldMkLst>
    <p188:replyLst>
      <p188:reply id="{DEF454F4-DC1E-4221-BBF1-0656D9BBC50D}" authorId="{922C38D6-9D11-E87B-D0EA-229F666BB21A}" created="2024-04-30T17:52:55.035">
        <p188:txBody>
          <a:bodyPr/>
          <a:lstStyle/>
          <a:p>
            <a:r>
              <a:rPr lang="en-US"/>
              <a:t>Yes, it does. </a:t>
            </a:r>
          </a:p>
        </p188:txBody>
      </p188:reply>
    </p188:replyLst>
    <p188:txBody>
      <a:bodyPr/>
      <a:lstStyle/>
      <a:p>
        <a:r>
          <a:rPr lang="en-US"/>
          <a:t>[@Alejandro Martinez]  Please include what URS stands for on this and next slide.  I'm not even sure I know what it stands for.... :)  Urban Revenue Sharing?</a:t>
        </a:r>
      </a:p>
    </p188:txBody>
    <p188:extLst>
      <p:ext xmlns:p="http://schemas.openxmlformats.org/presentationml/2006/main" uri="{5BB2D875-25FF-4072-B9AC-8F64D62656EB}">
        <p228:taskDetails xmlns:p228="http://schemas.microsoft.com/office/powerpoint/2022/08/main">
          <p228:history>
            <p228:event time="2024-04-30T17:30:02.110" id="{60289396-3870-42C6-AC68-9FCF7D266FE9}">
              <p228:atrbtn authorId="{B7575CC0-30CE-91D9-FDD4-30A53E8934D8}"/>
              <p228:anchr>
                <p228:comment id="{52CE8BD9-6023-4EBB-A5D6-03875C329800}"/>
              </p228:anchr>
              <p228:add/>
            </p228:event>
            <p228:event time="2024-04-30T17:30:02.110" id="{94589187-D332-444C-B358-FDF9CE003332}">
              <p228:atrbtn authorId="{B7575CC0-30CE-91D9-FDD4-30A53E8934D8}"/>
              <p228:anchr>
                <p228:comment id="{52CE8BD9-6023-4EBB-A5D6-03875C329800}"/>
              </p228:anchr>
              <p228:asgn authorId="{922C38D6-9D11-E87B-D0EA-229F666BB21A}"/>
            </p228:event>
            <p228:event time="2024-04-30T17:30:02.110" id="{8738BD69-FD81-413E-BC16-F0DFC7E150E4}">
              <p228:atrbtn authorId="{B7575CC0-30CE-91D9-FDD4-30A53E8934D8}"/>
              <p228:anchr>
                <p228:comment id="{52CE8BD9-6023-4EBB-A5D6-03875C329800}"/>
              </p228:anchr>
              <p228:title val="@Alejandro Martinez Please include what URS stands for on this and next slide. I'm not even sure I know what it stands for.... :) Urban Revenue Sharing?"/>
            </p228:event>
            <p228:event time="2024-04-30T17:30:02.110" id="{14AFD7C7-4913-4B94-8B93-D9D066219C98}">
              <p228:atrbtn authorId="{B7575CC0-30CE-91D9-FDD4-30A53E8934D8}"/>
              <p228:anchr>
                <p228:comment id="{52CE8BD9-6023-4EBB-A5D6-03875C329800}"/>
              </p228:anchr>
              <p228:date stDt="2024-04-30T17:30:02.110" endDt="2024-04-30T17:30:02.110"/>
            </p228:event>
            <p228:event time="2024-04-30T17:53:35.568" id="{33D5E5F0-3CD8-40A3-967E-7B82590EC97C}">
              <p228:atrbtn authorId="{922C38D6-9D11-E87B-D0EA-229F666BB21A}"/>
              <p228:anchr>
                <p228:comment id="{00000000-0000-0000-0000-000000000000}"/>
              </p228:anchr>
              <p228:pcntCmplt val="100000"/>
            </p228:event>
          </p228:history>
        </p228:taskDetails>
      </p:ext>
    </p188:extLst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F9E3E0E-2587-407F-8E29-4DA28F8E1D3A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54DCB6E-919B-465C-B23F-FD0D25C709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59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DCB6E-919B-465C-B23F-FD0D25C7094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395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83207F-4386-427C-A4B4-443003146BE0}" type="slidenum"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430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DCB6E-919B-465C-B23F-FD0D25C7094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2555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DCB6E-919B-465C-B23F-FD0D25C7094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871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DCB6E-919B-465C-B23F-FD0D25C7094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504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BE08E-D8A0-5ADD-8390-FFB6FD56F4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56EFE3-4EC1-CCB2-C01C-8C0704F885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42C738-1741-95B3-E15A-17B2BBF15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C3A04-2DC9-49C5-9917-953B8BE65620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A76741-B8AA-4AB5-88E6-4E142823A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EBC05D-2FC9-4540-F62F-9A1B60476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5DDEB-A04E-44F6-A5BF-94E5F4F3C5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954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CBF85-A1BF-1EE6-5FD5-7C3C74E2F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0E68B7-2E87-3FFC-2EC1-35CB82814A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5DC2B2-2C44-D287-1EC4-BCF5656ED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C3A04-2DC9-49C5-9917-953B8BE65620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4FC65D-663E-800E-D446-B4B37E932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487002-2745-C292-E796-86EF973C8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5DDEB-A04E-44F6-A5BF-94E5F4F3C5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39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D34515-8F82-4316-853B-25B5123329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78A929-B313-8600-7B9D-1ED5C905DB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5CE2CA-D393-83BB-3D17-194C32C31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C3A04-2DC9-49C5-9917-953B8BE65620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FFE8DC-14CF-C1BC-AE5B-B2D4F4587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A1373E-AF6C-FECA-4B8A-E5F9F9FAC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5DDEB-A04E-44F6-A5BF-94E5F4F3C5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9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5D09C-8E9C-B852-DC2B-286D07590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FFCF3-6CDE-18F9-C35F-0AB31831B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858A5-7485-D7CA-F2E0-1F5B36BE6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C3A04-2DC9-49C5-9917-953B8BE65620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80693-8330-3284-BF1B-DBA979318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01017F-ACD8-C9EC-D234-66E6C3AD1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5DDEB-A04E-44F6-A5BF-94E5F4F3C5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666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431BB-495F-CD32-9586-794BAC13E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1A4B0B-3687-B525-5453-B41A43E1F7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EAFD1F-3580-251F-D679-2D0111D3C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C3A04-2DC9-49C5-9917-953B8BE65620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4D8F6F-4685-EE1F-80A0-F2C260FB1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DB3D60-DF27-285A-C94B-CF1161C3C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5DDEB-A04E-44F6-A5BF-94E5F4F3C5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507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554F0-85BA-18A7-DC93-AC02F276F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22852-B3CE-1E33-12FE-FD4616ED6B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42B124-A109-2C99-C0DA-B7200FBEA8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A31242-C3DD-108E-B10A-E11BE1C9E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C3A04-2DC9-49C5-9917-953B8BE65620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5DE18D-6BB1-3889-BD0A-4C81CCC2C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C7BF9E-FF65-E604-CC35-AA304EB88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5DDEB-A04E-44F6-A5BF-94E5F4F3C5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743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E8DF9-05BB-8FFB-AC3E-9D4284008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0382D5-E757-2C7A-E0A2-475F9C717A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D67AED-9FBB-03D5-C633-FEA1BA77CC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D6FF21-5DEE-4B71-E230-1ADFFFB382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32C249-7170-4120-3253-AFBB752308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D1E172-0CDE-2EF6-1D67-B903A0BBF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C3A04-2DC9-49C5-9917-953B8BE65620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B6D0C6-7C1D-F934-65BA-6D668E915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BFE54E-03A1-235F-579D-9A42B94CD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5DDEB-A04E-44F6-A5BF-94E5F4F3C5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129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7168A-7DF6-F0A5-375D-951A4B231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2B755D-2C3A-1A06-3DA2-0124CD35A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C3A04-2DC9-49C5-9917-953B8BE65620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B62B32-E3D8-FA56-6472-99FEF8A1B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1BA745-2AEB-E42D-66F6-C0FC4BE83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5DDEB-A04E-44F6-A5BF-94E5F4F3C5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765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518C5F-0F92-1422-9285-C932D9A37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C3A04-2DC9-49C5-9917-953B8BE65620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B73C27-FC27-7C88-A089-CF7EFFEC3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9DF43C-6B8F-12E1-BA21-AB42E4A05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5DDEB-A04E-44F6-A5BF-94E5F4F3C5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081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D37FF-64E9-2579-33A1-5CBF4AF22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B18B2F-CE0A-3E5F-1B61-8CD1E2AC5F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43C705-CF0E-3D02-29B5-F4AE91075F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C97F17-B194-A4FB-FBDA-7DFE97249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C3A04-2DC9-49C5-9917-953B8BE65620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14ED5-453B-271D-18DC-299BB989F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2C41D4-047B-1299-A900-1E79F0B11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5DDEB-A04E-44F6-A5BF-94E5F4F3C5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126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2577C-3FA3-FECB-F7A3-B7D3ABDD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D725A9-F51D-F620-7F60-67A27C65DB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321E2B-6187-52BD-A8C0-C2D6799F7F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5A8BF6-A6D4-0818-7589-88ABF2337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C3A04-2DC9-49C5-9917-953B8BE65620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7B9C4B-75E0-A1ED-2648-2840F1F2A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F25F1C-EA20-0E25-368A-E34677973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5DDEB-A04E-44F6-A5BF-94E5F4F3C5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909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9D36C3-0417-7835-037C-0CF9797C5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A3BA58-034F-E4CA-8F1A-A0E987FA8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D00EFC-7541-B126-732E-17A8A87A3E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95C3A04-2DC9-49C5-9917-953B8BE65620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EA382A-89BB-BB2B-3D47-9D8C704099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4DF5E8-0546-E8FD-59DD-B618AF0DD5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45DDEB-A04E-44F6-A5BF-94E5F4F3C5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93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microsoft.com/office/2018/10/relationships/comments" Target="../comments/modernComment_11F_D7950BF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microsoft.com/office/2018/10/relationships/comments" Target="../comments/modernComment_11B_77E5217D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C_62CA359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microsoft.com/office/2018/10/relationships/comments" Target="../comments/modernComment_103_10E9AED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microsoft.com/office/2018/10/relationships/comments" Target="../comments/modernComment_118_2E7F2BB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EAAC5E29-E907-3D50-D8FE-F375D1A14465}"/>
              </a:ext>
            </a:extLst>
          </p:cNvPr>
          <p:cNvSpPr/>
          <p:nvPr/>
        </p:nvSpPr>
        <p:spPr>
          <a:xfrm flipH="1">
            <a:off x="9273876" y="5509670"/>
            <a:ext cx="2936832" cy="136540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22B2AFF-1AE9-A7F0-0C81-10EA1C667D78}"/>
              </a:ext>
            </a:extLst>
          </p:cNvPr>
          <p:cNvSpPr/>
          <p:nvPr/>
        </p:nvSpPr>
        <p:spPr>
          <a:xfrm>
            <a:off x="10817225" y="2924175"/>
            <a:ext cx="1347053" cy="2505075"/>
          </a:xfrm>
          <a:custGeom>
            <a:avLst/>
            <a:gdLst>
              <a:gd name="connsiteX0" fmla="*/ 0 w 1347053"/>
              <a:gd name="connsiteY0" fmla="*/ 0 h 2505075"/>
              <a:gd name="connsiteX1" fmla="*/ 85725 w 1347053"/>
              <a:gd name="connsiteY1" fmla="*/ 523875 h 2505075"/>
              <a:gd name="connsiteX2" fmla="*/ 809625 w 1347053"/>
              <a:gd name="connsiteY2" fmla="*/ 1000125 h 2505075"/>
              <a:gd name="connsiteX3" fmla="*/ 1333500 w 1347053"/>
              <a:gd name="connsiteY3" fmla="*/ 781050 h 2505075"/>
              <a:gd name="connsiteX4" fmla="*/ 1343025 w 1347053"/>
              <a:gd name="connsiteY4" fmla="*/ 571500 h 2505075"/>
              <a:gd name="connsiteX5" fmla="*/ 1266825 w 1347053"/>
              <a:gd name="connsiteY5" fmla="*/ 447675 h 2505075"/>
              <a:gd name="connsiteX6" fmla="*/ 847725 w 1347053"/>
              <a:gd name="connsiteY6" fmla="*/ 723900 h 2505075"/>
              <a:gd name="connsiteX7" fmla="*/ 133350 w 1347053"/>
              <a:gd name="connsiteY7" fmla="*/ 2095500 h 2505075"/>
              <a:gd name="connsiteX8" fmla="*/ 85725 w 1347053"/>
              <a:gd name="connsiteY8" fmla="*/ 2505075 h 2505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47053" h="2505075" fill="none" extrusionOk="0">
                <a:moveTo>
                  <a:pt x="0" y="0"/>
                </a:moveTo>
                <a:cubicBezTo>
                  <a:pt x="4650" y="170755"/>
                  <a:pt x="25970" y="379512"/>
                  <a:pt x="85725" y="523875"/>
                </a:cubicBezTo>
                <a:cubicBezTo>
                  <a:pt x="242565" y="830634"/>
                  <a:pt x="574198" y="920327"/>
                  <a:pt x="809625" y="1000125"/>
                </a:cubicBezTo>
                <a:cubicBezTo>
                  <a:pt x="1114648" y="1008539"/>
                  <a:pt x="1221344" y="1078438"/>
                  <a:pt x="1333500" y="781050"/>
                </a:cubicBezTo>
                <a:cubicBezTo>
                  <a:pt x="1366867" y="709318"/>
                  <a:pt x="1340197" y="639716"/>
                  <a:pt x="1343025" y="571500"/>
                </a:cubicBezTo>
                <a:cubicBezTo>
                  <a:pt x="1333815" y="559086"/>
                  <a:pt x="1313207" y="439792"/>
                  <a:pt x="1266825" y="447675"/>
                </a:cubicBezTo>
                <a:cubicBezTo>
                  <a:pt x="1129955" y="460415"/>
                  <a:pt x="883676" y="665593"/>
                  <a:pt x="847725" y="723900"/>
                </a:cubicBezTo>
                <a:cubicBezTo>
                  <a:pt x="459893" y="1201731"/>
                  <a:pt x="334440" y="1546823"/>
                  <a:pt x="133350" y="2095500"/>
                </a:cubicBezTo>
                <a:cubicBezTo>
                  <a:pt x="70264" y="2475243"/>
                  <a:pt x="107090" y="2332497"/>
                  <a:pt x="85725" y="2505075"/>
                </a:cubicBezTo>
              </a:path>
              <a:path w="1347053" h="2505075" stroke="0" extrusionOk="0">
                <a:moveTo>
                  <a:pt x="0" y="0"/>
                </a:moveTo>
                <a:cubicBezTo>
                  <a:pt x="24041" y="171829"/>
                  <a:pt x="-9105" y="371324"/>
                  <a:pt x="85725" y="523875"/>
                </a:cubicBezTo>
                <a:cubicBezTo>
                  <a:pt x="257080" y="800790"/>
                  <a:pt x="533507" y="896236"/>
                  <a:pt x="809625" y="1000125"/>
                </a:cubicBezTo>
                <a:cubicBezTo>
                  <a:pt x="1087530" y="996980"/>
                  <a:pt x="1215499" y="1086109"/>
                  <a:pt x="1333500" y="781050"/>
                </a:cubicBezTo>
                <a:cubicBezTo>
                  <a:pt x="1356725" y="714667"/>
                  <a:pt x="1348779" y="645617"/>
                  <a:pt x="1343025" y="571500"/>
                </a:cubicBezTo>
                <a:cubicBezTo>
                  <a:pt x="1346828" y="559269"/>
                  <a:pt x="1320017" y="437065"/>
                  <a:pt x="1266825" y="447675"/>
                </a:cubicBezTo>
                <a:cubicBezTo>
                  <a:pt x="1124693" y="459154"/>
                  <a:pt x="885138" y="676202"/>
                  <a:pt x="847725" y="723900"/>
                </a:cubicBezTo>
                <a:cubicBezTo>
                  <a:pt x="455729" y="1177663"/>
                  <a:pt x="369828" y="1530864"/>
                  <a:pt x="133350" y="2095500"/>
                </a:cubicBezTo>
                <a:cubicBezTo>
                  <a:pt x="93333" y="2460290"/>
                  <a:pt x="89179" y="2317452"/>
                  <a:pt x="85725" y="2505075"/>
                </a:cubicBezTo>
              </a:path>
            </a:pathLst>
          </a:custGeom>
          <a:ln w="69850" cap="flat" cmpd="sng" algn="ctr">
            <a:solidFill>
              <a:schemeClr val="accent1"/>
            </a:solidFill>
            <a:prstDash val="sysDash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347053"/>
                      <a:gd name="connsiteY0" fmla="*/ 0 h 2505075"/>
                      <a:gd name="connsiteX1" fmla="*/ 85725 w 1347053"/>
                      <a:gd name="connsiteY1" fmla="*/ 523875 h 2505075"/>
                      <a:gd name="connsiteX2" fmla="*/ 809625 w 1347053"/>
                      <a:gd name="connsiteY2" fmla="*/ 1000125 h 2505075"/>
                      <a:gd name="connsiteX3" fmla="*/ 1333500 w 1347053"/>
                      <a:gd name="connsiteY3" fmla="*/ 781050 h 2505075"/>
                      <a:gd name="connsiteX4" fmla="*/ 1343025 w 1347053"/>
                      <a:gd name="connsiteY4" fmla="*/ 571500 h 2505075"/>
                      <a:gd name="connsiteX5" fmla="*/ 1266825 w 1347053"/>
                      <a:gd name="connsiteY5" fmla="*/ 447675 h 2505075"/>
                      <a:gd name="connsiteX6" fmla="*/ 847725 w 1347053"/>
                      <a:gd name="connsiteY6" fmla="*/ 723900 h 2505075"/>
                      <a:gd name="connsiteX7" fmla="*/ 133350 w 1347053"/>
                      <a:gd name="connsiteY7" fmla="*/ 2095500 h 2505075"/>
                      <a:gd name="connsiteX8" fmla="*/ 85725 w 1347053"/>
                      <a:gd name="connsiteY8" fmla="*/ 2505075 h 2505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47053" h="2505075">
                        <a:moveTo>
                          <a:pt x="0" y="0"/>
                        </a:moveTo>
                        <a:cubicBezTo>
                          <a:pt x="28575" y="174625"/>
                          <a:pt x="8074" y="364876"/>
                          <a:pt x="85725" y="523875"/>
                        </a:cubicBezTo>
                        <a:cubicBezTo>
                          <a:pt x="216823" y="792315"/>
                          <a:pt x="571755" y="895020"/>
                          <a:pt x="809625" y="1000125"/>
                        </a:cubicBezTo>
                        <a:cubicBezTo>
                          <a:pt x="1099534" y="985258"/>
                          <a:pt x="1217695" y="1073969"/>
                          <a:pt x="1333500" y="781050"/>
                        </a:cubicBezTo>
                        <a:cubicBezTo>
                          <a:pt x="1359207" y="716025"/>
                          <a:pt x="1339850" y="641350"/>
                          <a:pt x="1343025" y="571500"/>
                        </a:cubicBezTo>
                        <a:cubicBezTo>
                          <a:pt x="1338624" y="558296"/>
                          <a:pt x="1317315" y="442626"/>
                          <a:pt x="1266825" y="447675"/>
                        </a:cubicBezTo>
                        <a:cubicBezTo>
                          <a:pt x="1135497" y="460808"/>
                          <a:pt x="887698" y="673792"/>
                          <a:pt x="847725" y="723900"/>
                        </a:cubicBezTo>
                        <a:cubicBezTo>
                          <a:pt x="459215" y="1210906"/>
                          <a:pt x="375667" y="1522750"/>
                          <a:pt x="133350" y="2095500"/>
                        </a:cubicBezTo>
                        <a:cubicBezTo>
                          <a:pt x="82133" y="2454020"/>
                          <a:pt x="85725" y="2316622"/>
                          <a:pt x="85725" y="2505075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11" name="Rectangle: Top Corners Rounded 10">
            <a:extLst>
              <a:ext uri="{FF2B5EF4-FFF2-40B4-BE49-F238E27FC236}">
                <a16:creationId xmlns:a16="http://schemas.microsoft.com/office/drawing/2014/main" id="{B12ACE59-EFD6-74DA-0B95-9BE49E246E95}"/>
              </a:ext>
            </a:extLst>
          </p:cNvPr>
          <p:cNvSpPr/>
          <p:nvPr/>
        </p:nvSpPr>
        <p:spPr>
          <a:xfrm rot="5400000">
            <a:off x="3330707" y="-2485870"/>
            <a:ext cx="3206486" cy="9334500"/>
          </a:xfrm>
          <a:prstGeom prst="round2SameRect">
            <a:avLst/>
          </a:prstGeom>
          <a:solidFill>
            <a:srgbClr val="005F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07F1874-70FF-7B9D-4645-9E1C7CE449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94"/>
          <a:stretch/>
        </p:blipFill>
        <p:spPr>
          <a:xfrm>
            <a:off x="6417091" y="4203902"/>
            <a:ext cx="5774909" cy="2032595"/>
          </a:xfrm>
          <a:prstGeom prst="rect">
            <a:avLst/>
          </a:prstGeom>
        </p:spPr>
      </p:pic>
      <p:pic>
        <p:nvPicPr>
          <p:cNvPr id="15" name="Picture 14" descr="A building with a sign on the side&#10;&#10;Description automatically generated">
            <a:extLst>
              <a:ext uri="{FF2B5EF4-FFF2-40B4-BE49-F238E27FC236}">
                <a16:creationId xmlns:a16="http://schemas.microsoft.com/office/drawing/2014/main" id="{45614CC0-409F-F53B-FF03-D5459221C3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01"/>
          <a:stretch/>
        </p:blipFill>
        <p:spPr>
          <a:xfrm>
            <a:off x="0" y="128016"/>
            <a:ext cx="5404104" cy="6729984"/>
          </a:xfrm>
          <a:prstGeom prst="rect">
            <a:avLst/>
          </a:prstGeom>
        </p:spPr>
      </p:pic>
      <p:pic>
        <p:nvPicPr>
          <p:cNvPr id="16" name="Picture 15" descr="A plane on the runway&#10;&#10;Description automatically generated">
            <a:extLst>
              <a:ext uri="{FF2B5EF4-FFF2-40B4-BE49-F238E27FC236}">
                <a16:creationId xmlns:a16="http://schemas.microsoft.com/office/drawing/2014/main" id="{4EE70706-A264-8384-0EA7-8AD1E93B674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39"/>
          <a:stretch/>
        </p:blipFill>
        <p:spPr>
          <a:xfrm>
            <a:off x="7980877" y="4670401"/>
            <a:ext cx="4211123" cy="2187599"/>
          </a:xfrm>
          <a:prstGeom prst="rect">
            <a:avLst/>
          </a:prstGeom>
        </p:spPr>
      </p:pic>
      <p:pic>
        <p:nvPicPr>
          <p:cNvPr id="18" name="Picture 17" descr="A building with columns and a lawn&#10;&#10;Description automatically generated">
            <a:extLst>
              <a:ext uri="{FF2B5EF4-FFF2-40B4-BE49-F238E27FC236}">
                <a16:creationId xmlns:a16="http://schemas.microsoft.com/office/drawing/2014/main" id="{0F4033C0-2244-8BB5-3A24-41E152FB342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20" b="31735"/>
          <a:stretch/>
        </p:blipFill>
        <p:spPr>
          <a:xfrm>
            <a:off x="4142562" y="5285232"/>
            <a:ext cx="4910327" cy="157276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6FB2616-876B-2179-01D0-B5303AC0AADF}"/>
              </a:ext>
            </a:extLst>
          </p:cNvPr>
          <p:cNvSpPr txBox="1"/>
          <p:nvPr/>
        </p:nvSpPr>
        <p:spPr>
          <a:xfrm>
            <a:off x="2578031" y="967530"/>
            <a:ext cx="672084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>
                <a:solidFill>
                  <a:srgbClr val="FFC000"/>
                </a:solidFill>
                <a:latin typeface="Lato Black" panose="020F0A02020204030203" pitchFamily="34" charset="0"/>
              </a:rPr>
              <a:t>Sales Tax Analysis </a:t>
            </a:r>
            <a:r>
              <a:rPr lang="en-US" sz="4000" b="1" dirty="0">
                <a:solidFill>
                  <a:schemeClr val="bg1"/>
                </a:solidFill>
                <a:latin typeface="Lato Black" panose="020F0A02020204030203" pitchFamily="34" charset="0"/>
              </a:rPr>
              <a:t>Presentation to Mayor and Council</a:t>
            </a:r>
          </a:p>
          <a:p>
            <a:pPr algn="r"/>
            <a:r>
              <a:rPr lang="en-US" sz="3200" b="1" dirty="0">
                <a:solidFill>
                  <a:schemeClr val="bg1"/>
                </a:solidFill>
                <a:latin typeface="Lato Black" panose="020F0A02020204030203" pitchFamily="34" charset="0"/>
              </a:rPr>
              <a:t>May 1, 2024</a:t>
            </a:r>
          </a:p>
        </p:txBody>
      </p:sp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BD0607D6-7148-C106-69A8-1A8C1C28C91A}"/>
              </a:ext>
            </a:extLst>
          </p:cNvPr>
          <p:cNvSpPr/>
          <p:nvPr/>
        </p:nvSpPr>
        <p:spPr>
          <a:xfrm>
            <a:off x="0" y="5591175"/>
            <a:ext cx="3413276" cy="1266825"/>
          </a:xfrm>
          <a:prstGeom prst="rtTriangle">
            <a:avLst/>
          </a:prstGeom>
          <a:solidFill>
            <a:srgbClr val="005F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A group of women in colorful clothing&#10;&#10;Description automatically generated">
            <a:extLst>
              <a:ext uri="{FF2B5EF4-FFF2-40B4-BE49-F238E27FC236}">
                <a16:creationId xmlns:a16="http://schemas.microsoft.com/office/drawing/2014/main" id="{9965FFDC-1F44-DD94-4CBC-832C88BBA13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7" r="11349"/>
          <a:stretch/>
        </p:blipFill>
        <p:spPr>
          <a:xfrm>
            <a:off x="1580113" y="4991099"/>
            <a:ext cx="3783795" cy="1856849"/>
          </a:xfrm>
          <a:prstGeom prst="rect">
            <a:avLst/>
          </a:prstGeom>
        </p:spPr>
      </p:pic>
      <p:pic>
        <p:nvPicPr>
          <p:cNvPr id="24" name="Picture 23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B47BD813-5C17-FAC2-8AB2-9636D0D1AC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05" y="5936654"/>
            <a:ext cx="1598383" cy="89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6130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57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ity street at night&#10;&#10;Description automatically generated">
            <a:extLst>
              <a:ext uri="{FF2B5EF4-FFF2-40B4-BE49-F238E27FC236}">
                <a16:creationId xmlns:a16="http://schemas.microsoft.com/office/drawing/2014/main" id="{35F7A2FD-8B1F-8470-F810-800216AABA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1" t="152" b="-152"/>
          <a:stretch/>
        </p:blipFill>
        <p:spPr>
          <a:xfrm>
            <a:off x="1" y="-1895"/>
            <a:ext cx="1917576" cy="6858000"/>
          </a:xfrm>
          <a:prstGeom prst="rect">
            <a:avLst/>
          </a:prstGeom>
        </p:spPr>
      </p:pic>
      <p:sp>
        <p:nvSpPr>
          <p:cNvPr id="36" name="Right Triangle 35">
            <a:extLst>
              <a:ext uri="{FF2B5EF4-FFF2-40B4-BE49-F238E27FC236}">
                <a16:creationId xmlns:a16="http://schemas.microsoft.com/office/drawing/2014/main" id="{62169BC2-1DB6-9B26-A32E-EEDF3ADF9C72}"/>
              </a:ext>
            </a:extLst>
          </p:cNvPr>
          <p:cNvSpPr/>
          <p:nvPr/>
        </p:nvSpPr>
        <p:spPr>
          <a:xfrm>
            <a:off x="-19878" y="5611747"/>
            <a:ext cx="3413276" cy="1266825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642AA2-28EC-F0A4-AB53-8DC271FF62E8}"/>
              </a:ext>
            </a:extLst>
          </p:cNvPr>
          <p:cNvSpPr txBox="1"/>
          <p:nvPr/>
        </p:nvSpPr>
        <p:spPr>
          <a:xfrm>
            <a:off x="3123345" y="1290860"/>
            <a:ext cx="8987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Lato Black" panose="020F0A02020204030203" pitchFamily="34" charset="0"/>
              </a:rPr>
              <a:t> </a:t>
            </a:r>
          </a:p>
        </p:txBody>
      </p:sp>
      <p:pic>
        <p:nvPicPr>
          <p:cNvPr id="2" name="Picture 1" descr="A logo with text on it&#10;&#10;Description automatically generated">
            <a:extLst>
              <a:ext uri="{FF2B5EF4-FFF2-40B4-BE49-F238E27FC236}">
                <a16:creationId xmlns:a16="http://schemas.microsoft.com/office/drawing/2014/main" id="{1986E8DC-1F1C-F56F-66C8-7A94384630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03" y="5999925"/>
            <a:ext cx="1485900" cy="83581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3B96B2C-E92F-DE28-2932-FB33D2EF2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6352" y="365125"/>
            <a:ext cx="9347447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 Other scenarios: Half Cent and .3 Reduction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9F4A42-D2DD-728C-DE5A-E8E05754D9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9810" y="1500327"/>
            <a:ext cx="8259926" cy="449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3240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57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ity street at night&#10;&#10;Description automatically generated">
            <a:extLst>
              <a:ext uri="{FF2B5EF4-FFF2-40B4-BE49-F238E27FC236}">
                <a16:creationId xmlns:a16="http://schemas.microsoft.com/office/drawing/2014/main" id="{35F7A2FD-8B1F-8470-F810-800216AABA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1" t="152" b="-152"/>
          <a:stretch/>
        </p:blipFill>
        <p:spPr>
          <a:xfrm>
            <a:off x="1" y="-1895"/>
            <a:ext cx="1917576" cy="6858000"/>
          </a:xfrm>
          <a:prstGeom prst="rect">
            <a:avLst/>
          </a:prstGeom>
        </p:spPr>
      </p:pic>
      <p:sp>
        <p:nvSpPr>
          <p:cNvPr id="36" name="Right Triangle 35">
            <a:extLst>
              <a:ext uri="{FF2B5EF4-FFF2-40B4-BE49-F238E27FC236}">
                <a16:creationId xmlns:a16="http://schemas.microsoft.com/office/drawing/2014/main" id="{62169BC2-1DB6-9B26-A32E-EEDF3ADF9C72}"/>
              </a:ext>
            </a:extLst>
          </p:cNvPr>
          <p:cNvSpPr/>
          <p:nvPr/>
        </p:nvSpPr>
        <p:spPr>
          <a:xfrm>
            <a:off x="-19878" y="5611747"/>
            <a:ext cx="3413276" cy="1266825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642AA2-28EC-F0A4-AB53-8DC271FF62E8}"/>
              </a:ext>
            </a:extLst>
          </p:cNvPr>
          <p:cNvSpPr txBox="1"/>
          <p:nvPr/>
        </p:nvSpPr>
        <p:spPr>
          <a:xfrm>
            <a:off x="2081355" y="1423929"/>
            <a:ext cx="8987139" cy="35394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Lato Black" panose="020F0A02020204030203" pitchFamily="34" charset="0"/>
              </a:rPr>
              <a:t>Estimates are provided by the Arizona League of Cities and Towns and  based on Joint Legislative Budget Committee (JLBC) Income Tax Collection Estimates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Lato Black" panose="020F0A02020204030203" pitchFamily="34" charset="0"/>
              </a:rPr>
              <a:t>Enactment of flat tax in 2023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solidFill>
                  <a:schemeClr val="bg1"/>
                </a:solidFill>
                <a:latin typeface="Lato Black"/>
                <a:ea typeface="Lato Black"/>
                <a:cs typeface="Lato Black"/>
              </a:rPr>
              <a:t>Urban Revenue Sharing (URS)</a:t>
            </a:r>
            <a:endParaRPr lang="en-US" sz="2800" b="1">
              <a:solidFill>
                <a:schemeClr val="bg1"/>
              </a:solidFill>
              <a:latin typeface="Lato Black" panose="020F0A02020204030203" pitchFamily="34" charset="0"/>
              <a:ea typeface="Lato Black"/>
              <a:cs typeface="Lato Black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>
              <a:solidFill>
                <a:srgbClr val="FFFFFF"/>
              </a:solidFill>
              <a:latin typeface="Lato Black" panose="020F0A02020204030203" pitchFamily="34" charset="0"/>
              <a:ea typeface="Lato Black" panose="020F0A02020204030203" pitchFamily="34" charset="0"/>
              <a:cs typeface="Lato Black" panose="020F0A02020204030203" pitchFamily="34" charset="0"/>
            </a:endParaRPr>
          </a:p>
          <a:p>
            <a:endParaRPr lang="en-US" sz="2800" b="1">
              <a:solidFill>
                <a:srgbClr val="FF0000"/>
              </a:solidFill>
              <a:latin typeface="Lato Black" panose="020F0A02020204030203" pitchFamily="34" charset="0"/>
              <a:ea typeface="Lato Black" panose="020F0A02020204030203" pitchFamily="34" charset="0"/>
              <a:cs typeface="Lato Black" panose="020F0A02020204030203" pitchFamily="34" charset="0"/>
            </a:endParaRPr>
          </a:p>
        </p:txBody>
      </p:sp>
      <p:pic>
        <p:nvPicPr>
          <p:cNvPr id="2" name="Picture 1" descr="A logo with text on it&#10;&#10;Description automatically generated">
            <a:extLst>
              <a:ext uri="{FF2B5EF4-FFF2-40B4-BE49-F238E27FC236}">
                <a16:creationId xmlns:a16="http://schemas.microsoft.com/office/drawing/2014/main" id="{1986E8DC-1F1C-F56F-66C8-7A94384630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03" y="5999925"/>
            <a:ext cx="1485900" cy="83581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3B96B2C-E92F-DE28-2932-FB33D2EF2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6352" y="365125"/>
            <a:ext cx="9347447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State Shared Revenue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997A1AF-4AC8-470A-BD6D-24E2C9B8AA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9992" y="4118540"/>
            <a:ext cx="8096435" cy="242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86936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57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ity street at night&#10;&#10;Description automatically generated">
            <a:extLst>
              <a:ext uri="{FF2B5EF4-FFF2-40B4-BE49-F238E27FC236}">
                <a16:creationId xmlns:a16="http://schemas.microsoft.com/office/drawing/2014/main" id="{35F7A2FD-8B1F-8470-F810-800216AABA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1" t="152" b="-152"/>
          <a:stretch/>
        </p:blipFill>
        <p:spPr>
          <a:xfrm>
            <a:off x="1" y="-1895"/>
            <a:ext cx="1917576" cy="6858000"/>
          </a:xfrm>
          <a:prstGeom prst="rect">
            <a:avLst/>
          </a:prstGeom>
        </p:spPr>
      </p:pic>
      <p:sp>
        <p:nvSpPr>
          <p:cNvPr id="36" name="Right Triangle 35">
            <a:extLst>
              <a:ext uri="{FF2B5EF4-FFF2-40B4-BE49-F238E27FC236}">
                <a16:creationId xmlns:a16="http://schemas.microsoft.com/office/drawing/2014/main" id="{62169BC2-1DB6-9B26-A32E-EEDF3ADF9C72}"/>
              </a:ext>
            </a:extLst>
          </p:cNvPr>
          <p:cNvSpPr/>
          <p:nvPr/>
        </p:nvSpPr>
        <p:spPr>
          <a:xfrm>
            <a:off x="-19878" y="5611747"/>
            <a:ext cx="3413276" cy="1266825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642AA2-28EC-F0A4-AB53-8DC271FF62E8}"/>
              </a:ext>
            </a:extLst>
          </p:cNvPr>
          <p:cNvSpPr txBox="1"/>
          <p:nvPr/>
        </p:nvSpPr>
        <p:spPr>
          <a:xfrm>
            <a:off x="3123345" y="1290860"/>
            <a:ext cx="8987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Lato Black" panose="020F0A02020204030203" pitchFamily="34" charset="0"/>
              </a:rPr>
              <a:t> </a:t>
            </a:r>
          </a:p>
        </p:txBody>
      </p:sp>
      <p:pic>
        <p:nvPicPr>
          <p:cNvPr id="2" name="Picture 1" descr="A logo with text on it&#10;&#10;Description automatically generated">
            <a:extLst>
              <a:ext uri="{FF2B5EF4-FFF2-40B4-BE49-F238E27FC236}">
                <a16:creationId xmlns:a16="http://schemas.microsoft.com/office/drawing/2014/main" id="{1986E8DC-1F1C-F56F-66C8-7A94384630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03" y="5999925"/>
            <a:ext cx="1485900" cy="83581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3B96B2C-E92F-DE28-2932-FB33D2EF2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6352" y="365125"/>
            <a:ext cx="9347447" cy="1325563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 Urban Revenue Sharing (</a:t>
            </a:r>
            <a:r>
              <a:rPr lang="en-US" sz="3600" dirty="0">
                <a:solidFill>
                  <a:schemeClr val="bg1"/>
                </a:solidFill>
              </a:rPr>
              <a:t>URS</a:t>
            </a:r>
            <a:r>
              <a:rPr lang="en-US" sz="3600">
                <a:solidFill>
                  <a:schemeClr val="bg1"/>
                </a:solidFill>
              </a:rPr>
              <a:t>)</a:t>
            </a:r>
            <a:r>
              <a:rPr lang="en-US" sz="3600" dirty="0">
                <a:solidFill>
                  <a:schemeClr val="bg1"/>
                </a:solidFill>
              </a:rPr>
              <a:t> Projections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EBE7475-63A0-1BDC-B9A8-6982D79DC7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317898" y="1736069"/>
            <a:ext cx="8591107" cy="4537140"/>
          </a:xfrm>
        </p:spPr>
      </p:pic>
    </p:spTree>
    <p:extLst>
      <p:ext uri="{BB962C8B-B14F-4D97-AF65-F5344CB8AC3E}">
        <p14:creationId xmlns:p14="http://schemas.microsoft.com/office/powerpoint/2010/main" val="14524010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57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ity street at night&#10;&#10;Description automatically generated">
            <a:extLst>
              <a:ext uri="{FF2B5EF4-FFF2-40B4-BE49-F238E27FC236}">
                <a16:creationId xmlns:a16="http://schemas.microsoft.com/office/drawing/2014/main" id="{35F7A2FD-8B1F-8470-F810-800216AABA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1" t="152" b="-152"/>
          <a:stretch/>
        </p:blipFill>
        <p:spPr>
          <a:xfrm>
            <a:off x="1" y="-1895"/>
            <a:ext cx="1917576" cy="6858000"/>
          </a:xfrm>
          <a:prstGeom prst="rect">
            <a:avLst/>
          </a:prstGeom>
        </p:spPr>
      </p:pic>
      <p:sp>
        <p:nvSpPr>
          <p:cNvPr id="36" name="Right Triangle 35">
            <a:extLst>
              <a:ext uri="{FF2B5EF4-FFF2-40B4-BE49-F238E27FC236}">
                <a16:creationId xmlns:a16="http://schemas.microsoft.com/office/drawing/2014/main" id="{62169BC2-1DB6-9B26-A32E-EEDF3ADF9C72}"/>
              </a:ext>
            </a:extLst>
          </p:cNvPr>
          <p:cNvSpPr/>
          <p:nvPr/>
        </p:nvSpPr>
        <p:spPr>
          <a:xfrm>
            <a:off x="-19878" y="5611747"/>
            <a:ext cx="3413276" cy="1266825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642AA2-28EC-F0A4-AB53-8DC271FF62E8}"/>
              </a:ext>
            </a:extLst>
          </p:cNvPr>
          <p:cNvSpPr txBox="1"/>
          <p:nvPr/>
        </p:nvSpPr>
        <p:spPr>
          <a:xfrm>
            <a:off x="3123345" y="1290860"/>
            <a:ext cx="8987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Lato Black" panose="020F0A02020204030203" pitchFamily="34" charset="0"/>
              </a:rPr>
              <a:t> </a:t>
            </a:r>
          </a:p>
        </p:txBody>
      </p:sp>
      <p:pic>
        <p:nvPicPr>
          <p:cNvPr id="2" name="Picture 1" descr="A logo with text on it&#10;&#10;Description automatically generated">
            <a:extLst>
              <a:ext uri="{FF2B5EF4-FFF2-40B4-BE49-F238E27FC236}">
                <a16:creationId xmlns:a16="http://schemas.microsoft.com/office/drawing/2014/main" id="{1986E8DC-1F1C-F56F-66C8-7A94384630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03" y="5999925"/>
            <a:ext cx="1485900" cy="83581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3B96B2C-E92F-DE28-2932-FB33D2EF2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6352" y="365125"/>
            <a:ext cx="9347447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 Visitors vs. Locals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D9C1B5-6790-3D8A-A9C5-F9351BC115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9178" y="1466850"/>
            <a:ext cx="9194621" cy="471011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Approximately 52% of our sales tax comes from visitors/nonresidents</a:t>
            </a:r>
          </a:p>
          <a:p>
            <a:r>
              <a:rPr lang="en-US" dirty="0">
                <a:solidFill>
                  <a:schemeClr val="bg1"/>
                </a:solidFill>
              </a:rPr>
              <a:t>Increase in visitors is a way to lessen the impact to residents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Higher hotel/motel tax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Higher restaurant/bar sales tax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However, dangerous and subject to fluctuation. Important to have a steady and growing home base</a:t>
            </a:r>
          </a:p>
          <a:p>
            <a:r>
              <a:rPr lang="en-US" dirty="0">
                <a:solidFill>
                  <a:schemeClr val="bg1"/>
                </a:solidFill>
              </a:rPr>
              <a:t>Inflation – increase in prices increase sales taxes, however, costs to provide City services continue to grow rapidly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50502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57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ity street at night&#10;&#10;Description automatically generated">
            <a:extLst>
              <a:ext uri="{FF2B5EF4-FFF2-40B4-BE49-F238E27FC236}">
                <a16:creationId xmlns:a16="http://schemas.microsoft.com/office/drawing/2014/main" id="{35F7A2FD-8B1F-8470-F810-800216AABA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1" t="152" b="-152"/>
          <a:stretch/>
        </p:blipFill>
        <p:spPr>
          <a:xfrm>
            <a:off x="1" y="-1895"/>
            <a:ext cx="1917576" cy="6858000"/>
          </a:xfrm>
          <a:prstGeom prst="rect">
            <a:avLst/>
          </a:prstGeom>
        </p:spPr>
      </p:pic>
      <p:sp>
        <p:nvSpPr>
          <p:cNvPr id="36" name="Right Triangle 35">
            <a:extLst>
              <a:ext uri="{FF2B5EF4-FFF2-40B4-BE49-F238E27FC236}">
                <a16:creationId xmlns:a16="http://schemas.microsoft.com/office/drawing/2014/main" id="{62169BC2-1DB6-9B26-A32E-EEDF3ADF9C72}"/>
              </a:ext>
            </a:extLst>
          </p:cNvPr>
          <p:cNvSpPr/>
          <p:nvPr/>
        </p:nvSpPr>
        <p:spPr>
          <a:xfrm>
            <a:off x="-19878" y="5611747"/>
            <a:ext cx="3413276" cy="1266825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642AA2-28EC-F0A4-AB53-8DC271FF62E8}"/>
              </a:ext>
            </a:extLst>
          </p:cNvPr>
          <p:cNvSpPr txBox="1"/>
          <p:nvPr/>
        </p:nvSpPr>
        <p:spPr>
          <a:xfrm>
            <a:off x="3123345" y="1290860"/>
            <a:ext cx="8987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Lato Black" panose="020F0A02020204030203" pitchFamily="34" charset="0"/>
              </a:rPr>
              <a:t> </a:t>
            </a:r>
          </a:p>
        </p:txBody>
      </p:sp>
      <p:pic>
        <p:nvPicPr>
          <p:cNvPr id="2" name="Picture 1" descr="A logo with text on it&#10;&#10;Description automatically generated">
            <a:extLst>
              <a:ext uri="{FF2B5EF4-FFF2-40B4-BE49-F238E27FC236}">
                <a16:creationId xmlns:a16="http://schemas.microsoft.com/office/drawing/2014/main" id="{1986E8DC-1F1C-F56F-66C8-7A94384630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03" y="5999925"/>
            <a:ext cx="1485900" cy="83581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3B96B2C-E92F-DE28-2932-FB33D2EF2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6352" y="365125"/>
            <a:ext cx="9347447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Future Considerations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D9C1B5-6790-3D8A-A9C5-F9351BC115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9178" y="1814080"/>
            <a:ext cx="9194621" cy="467879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Residential Rental Sales Tax going away beginning January 2025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$120,000 annual fiscal impact to the City</a:t>
            </a:r>
          </a:p>
          <a:p>
            <a:r>
              <a:rPr lang="en-US" dirty="0">
                <a:solidFill>
                  <a:schemeClr val="bg1"/>
                </a:solidFill>
              </a:rPr>
              <a:t>State legislature has consistently received bills to reduce taxes, by limiting the Model City Tax Code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Food for Home Consumption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Construction Contracting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Online sales tax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313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57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ity street at night&#10;&#10;Description automatically generated">
            <a:extLst>
              <a:ext uri="{FF2B5EF4-FFF2-40B4-BE49-F238E27FC236}">
                <a16:creationId xmlns:a16="http://schemas.microsoft.com/office/drawing/2014/main" id="{35F7A2FD-8B1F-8470-F810-800216AABA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1" t="152" b="-152"/>
          <a:stretch/>
        </p:blipFill>
        <p:spPr>
          <a:xfrm>
            <a:off x="1" y="-1895"/>
            <a:ext cx="1917576" cy="6858000"/>
          </a:xfrm>
          <a:prstGeom prst="rect">
            <a:avLst/>
          </a:prstGeom>
        </p:spPr>
      </p:pic>
      <p:sp>
        <p:nvSpPr>
          <p:cNvPr id="36" name="Right Triangle 35">
            <a:extLst>
              <a:ext uri="{FF2B5EF4-FFF2-40B4-BE49-F238E27FC236}">
                <a16:creationId xmlns:a16="http://schemas.microsoft.com/office/drawing/2014/main" id="{62169BC2-1DB6-9B26-A32E-EEDF3ADF9C72}"/>
              </a:ext>
            </a:extLst>
          </p:cNvPr>
          <p:cNvSpPr/>
          <p:nvPr/>
        </p:nvSpPr>
        <p:spPr>
          <a:xfrm>
            <a:off x="-19878" y="5611747"/>
            <a:ext cx="3413276" cy="1266825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642AA2-28EC-F0A4-AB53-8DC271FF62E8}"/>
              </a:ext>
            </a:extLst>
          </p:cNvPr>
          <p:cNvSpPr txBox="1"/>
          <p:nvPr/>
        </p:nvSpPr>
        <p:spPr>
          <a:xfrm>
            <a:off x="3123345" y="1290860"/>
            <a:ext cx="8987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Lato Black" panose="020F0A02020204030203" pitchFamily="34" charset="0"/>
              </a:rPr>
              <a:t> </a:t>
            </a:r>
          </a:p>
        </p:txBody>
      </p:sp>
      <p:pic>
        <p:nvPicPr>
          <p:cNvPr id="2" name="Picture 1" descr="A logo with text on it&#10;&#10;Description automatically generated">
            <a:extLst>
              <a:ext uri="{FF2B5EF4-FFF2-40B4-BE49-F238E27FC236}">
                <a16:creationId xmlns:a16="http://schemas.microsoft.com/office/drawing/2014/main" id="{1986E8DC-1F1C-F56F-66C8-7A94384630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03" y="5999925"/>
            <a:ext cx="1485900" cy="83581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3B96B2C-E92F-DE28-2932-FB33D2EF2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6352" y="365125"/>
            <a:ext cx="9347447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Tax Philosophy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D9C1B5-6790-3D8A-A9C5-F9351BC115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9178" y="1814080"/>
            <a:ext cx="9194621" cy="4362883"/>
          </a:xfrm>
        </p:spPr>
        <p:txBody>
          <a:bodyPr>
            <a:normAutofit fontScale="925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Diversified</a:t>
            </a:r>
            <a:r>
              <a:rPr lang="en-US" dirty="0">
                <a:solidFill>
                  <a:schemeClr val="bg1"/>
                </a:solidFill>
              </a:rPr>
              <a:t>: A Tax Code that has a diversified base is more resilient by providing revenue from a wide range of activities making it less susceptible to drastic revenue impacts</a:t>
            </a:r>
          </a:p>
          <a:p>
            <a:r>
              <a:rPr lang="en-US" b="1" dirty="0">
                <a:solidFill>
                  <a:schemeClr val="bg1"/>
                </a:solidFill>
              </a:rPr>
              <a:t>More Equitable</a:t>
            </a:r>
            <a:r>
              <a:rPr lang="en-US" dirty="0">
                <a:solidFill>
                  <a:schemeClr val="bg1"/>
                </a:solidFill>
              </a:rPr>
              <a:t>: It affects the larger population, which is better than only targeting a small segment of the population</a:t>
            </a:r>
          </a:p>
          <a:p>
            <a:r>
              <a:rPr lang="en-US" dirty="0">
                <a:solidFill>
                  <a:schemeClr val="bg1"/>
                </a:solidFill>
              </a:rPr>
              <a:t>More tax base allows a better opportunity to keep taxes lower</a:t>
            </a:r>
          </a:p>
          <a:p>
            <a:r>
              <a:rPr lang="en-US" dirty="0">
                <a:solidFill>
                  <a:schemeClr val="bg1"/>
                </a:solidFill>
              </a:rPr>
              <a:t>Preparing the City for Growth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Although currently not growing, the City expects growth in the next 5-10 years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Growth provides the opportunity to add tax base that can present opportunities for a laddered tax reduction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4907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57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ity street at night&#10;&#10;Description automatically generated">
            <a:extLst>
              <a:ext uri="{FF2B5EF4-FFF2-40B4-BE49-F238E27FC236}">
                <a16:creationId xmlns:a16="http://schemas.microsoft.com/office/drawing/2014/main" id="{35F7A2FD-8B1F-8470-F810-800216AABA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1" t="152" b="-152"/>
          <a:stretch/>
        </p:blipFill>
        <p:spPr>
          <a:xfrm>
            <a:off x="1" y="-1895"/>
            <a:ext cx="1917576" cy="6858000"/>
          </a:xfrm>
          <a:prstGeom prst="rect">
            <a:avLst/>
          </a:prstGeom>
        </p:spPr>
      </p:pic>
      <p:sp>
        <p:nvSpPr>
          <p:cNvPr id="36" name="Right Triangle 35">
            <a:extLst>
              <a:ext uri="{FF2B5EF4-FFF2-40B4-BE49-F238E27FC236}">
                <a16:creationId xmlns:a16="http://schemas.microsoft.com/office/drawing/2014/main" id="{62169BC2-1DB6-9B26-A32E-EEDF3ADF9C72}"/>
              </a:ext>
            </a:extLst>
          </p:cNvPr>
          <p:cNvSpPr/>
          <p:nvPr/>
        </p:nvSpPr>
        <p:spPr>
          <a:xfrm>
            <a:off x="-19878" y="5611747"/>
            <a:ext cx="3413276" cy="1266825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642AA2-28EC-F0A4-AB53-8DC271FF62E8}"/>
              </a:ext>
            </a:extLst>
          </p:cNvPr>
          <p:cNvSpPr txBox="1"/>
          <p:nvPr/>
        </p:nvSpPr>
        <p:spPr>
          <a:xfrm>
            <a:off x="3123345" y="1290860"/>
            <a:ext cx="8987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Lato Black" panose="020F0A02020204030203" pitchFamily="34" charset="0"/>
              </a:rPr>
              <a:t> </a:t>
            </a:r>
          </a:p>
        </p:txBody>
      </p:sp>
      <p:pic>
        <p:nvPicPr>
          <p:cNvPr id="2" name="Picture 1" descr="A logo with text on it&#10;&#10;Description automatically generated">
            <a:extLst>
              <a:ext uri="{FF2B5EF4-FFF2-40B4-BE49-F238E27FC236}">
                <a16:creationId xmlns:a16="http://schemas.microsoft.com/office/drawing/2014/main" id="{1986E8DC-1F1C-F56F-66C8-7A94384630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03" y="5999925"/>
            <a:ext cx="1485900" cy="83581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3B96B2C-E92F-DE28-2932-FB33D2EF2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6352" y="365125"/>
            <a:ext cx="9347447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Tax Philosophy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D9C1B5-6790-3D8A-A9C5-F9351BC115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9178" y="1814080"/>
            <a:ext cx="7105953" cy="436288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Property Tax</a:t>
            </a:r>
            <a:r>
              <a:rPr lang="en-US" b="1">
                <a:solidFill>
                  <a:schemeClr val="bg1"/>
                </a:solidFill>
              </a:rPr>
              <a:t> </a:t>
            </a:r>
            <a:endParaRPr lang="en-US">
              <a:solidFill>
                <a:schemeClr val="bg1"/>
              </a:solidFill>
            </a:endParaRPr>
          </a:p>
          <a:p>
            <a:r>
              <a:rPr lang="en-US" b="1">
                <a:solidFill>
                  <a:schemeClr val="bg1"/>
                </a:solidFill>
                <a:ea typeface="+mn-lt"/>
                <a:cs typeface="+mn-lt"/>
              </a:rPr>
              <a:t>7%</a:t>
            </a:r>
            <a:r>
              <a:rPr lang="en-US" b="1">
                <a:solidFill>
                  <a:schemeClr val="bg1"/>
                </a:solidFill>
              </a:rPr>
              <a:t> r</a:t>
            </a:r>
            <a:r>
              <a:rPr lang="en-US">
                <a:solidFill>
                  <a:schemeClr val="bg1"/>
                </a:solidFill>
              </a:rPr>
              <a:t>eduction </a:t>
            </a:r>
            <a:r>
              <a:rPr lang="en-US" dirty="0">
                <a:solidFill>
                  <a:schemeClr val="bg1"/>
                </a:solidFill>
              </a:rPr>
              <a:t>in property taxes since 2016 in tax levy rate</a:t>
            </a:r>
          </a:p>
          <a:p>
            <a:r>
              <a:rPr lang="en-US" dirty="0">
                <a:solidFill>
                  <a:schemeClr val="bg1"/>
                </a:solidFill>
              </a:rPr>
              <a:t>Able to keep revenue levels consistent even experiencing revenue increases due to </a:t>
            </a:r>
            <a:endParaRPr lang="en-US">
              <a:solidFill>
                <a:schemeClr val="bg1"/>
              </a:solidFill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>
                <a:solidFill>
                  <a:schemeClr val="bg1"/>
                </a:solidFill>
              </a:rPr>
              <a:t>1) new construction</a:t>
            </a:r>
            <a:r>
              <a:rPr lang="en-US">
                <a:solidFill>
                  <a:schemeClr val="bg1"/>
                </a:solidFill>
              </a:rPr>
              <a:t>  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>
                <a:solidFill>
                  <a:schemeClr val="bg1"/>
                </a:solidFill>
              </a:rPr>
              <a:t>2) increase in property </a:t>
            </a:r>
            <a:r>
              <a:rPr lang="en-US">
                <a:solidFill>
                  <a:schemeClr val="bg1"/>
                </a:solidFill>
              </a:rPr>
              <a:t>assessed</a:t>
            </a:r>
            <a:r>
              <a:rPr lang="en-US" dirty="0">
                <a:solidFill>
                  <a:schemeClr val="bg1"/>
                </a:solidFill>
              </a:rPr>
              <a:t> values.</a:t>
            </a:r>
            <a:endParaRPr lang="en-US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Property taxes can be a vehicle for stable revenue, but the capabilities in AZ are limited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8F76E3-00C4-449F-B5FD-F0AD0E2E41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7393" y="1690688"/>
            <a:ext cx="2686714" cy="439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8203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57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560E9A0-0E36-CF76-FA9D-5EA113546A61}"/>
              </a:ext>
            </a:extLst>
          </p:cNvPr>
          <p:cNvSpPr/>
          <p:nvPr/>
        </p:nvSpPr>
        <p:spPr>
          <a:xfrm>
            <a:off x="2952206" y="6113144"/>
            <a:ext cx="6330041" cy="7619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uilding with a sign on the side&#10;&#10;Description automatically generated">
            <a:extLst>
              <a:ext uri="{FF2B5EF4-FFF2-40B4-BE49-F238E27FC236}">
                <a16:creationId xmlns:a16="http://schemas.microsoft.com/office/drawing/2014/main" id="{E37182F8-542F-7C6B-9C1E-A5B10A4AF8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099"/>
          <a:stretch/>
        </p:blipFill>
        <p:spPr>
          <a:xfrm>
            <a:off x="0" y="4347761"/>
            <a:ext cx="2024109" cy="25273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BC6832-2F04-B3E5-0663-847D9D211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077" y="239473"/>
            <a:ext cx="10515600" cy="1325563"/>
          </a:xfrm>
          <a:noFill/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</a:rPr>
              <a:t>Staff 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9D7B8-E5F4-03BD-FB53-BEDC5821A7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748" y="1280213"/>
            <a:ext cx="11674257" cy="449915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Keep the same sales tax rates until growth is achieved through new Port of Entry and other economic activities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Mitigate the upcoming state shared revenue decreases ($700,000 this year)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As growth comes look at most impactful sales tax categorical reductions with the greatest and most equitable impact  (e.g. food for home consumption)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Continue to decrease property tax rates in accordance with growth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Continue with a Diverse Tax Code</a:t>
            </a:r>
          </a:p>
          <a:p>
            <a:pPr lvl="1">
              <a:buFont typeface="Arial" panose="02110004020202020204"/>
              <a:buChar char="•"/>
            </a:pPr>
            <a:r>
              <a:rPr lang="en-US" dirty="0">
                <a:solidFill>
                  <a:schemeClr val="bg1"/>
                </a:solidFill>
              </a:rPr>
              <a:t>Most equitable tax distribution</a:t>
            </a:r>
            <a:endParaRPr lang="en-US">
              <a:solidFill>
                <a:schemeClr val="bg1"/>
              </a:solidFill>
            </a:endParaRPr>
          </a:p>
          <a:p>
            <a:pPr lvl="1">
              <a:buFont typeface="Arial" panose="02110004020202020204"/>
              <a:buChar char="•"/>
            </a:pPr>
            <a:r>
              <a:rPr lang="en-US" dirty="0">
                <a:solidFill>
                  <a:schemeClr val="bg1"/>
                </a:solidFill>
              </a:rPr>
              <a:t>Presents growth potential in different areas for revenue growth</a:t>
            </a:r>
            <a:endParaRPr lang="en-US">
              <a:solidFill>
                <a:schemeClr val="bg1"/>
              </a:solidFill>
            </a:endParaRPr>
          </a:p>
          <a:p>
            <a:pPr lvl="1">
              <a:buFont typeface="Arial" panose="02110004020202020204"/>
              <a:buChar char="•"/>
            </a:pPr>
            <a:r>
              <a:rPr lang="en-US" dirty="0">
                <a:solidFill>
                  <a:schemeClr val="bg1"/>
                </a:solidFill>
              </a:rPr>
              <a:t>Local control is always at risk by the State threatening reducing the cities’ ability to raise revenue through sales tax</a:t>
            </a:r>
            <a:br>
              <a:rPr lang="en-US" dirty="0"/>
            </a:br>
            <a:endParaRPr lang="en-US"/>
          </a:p>
        </p:txBody>
      </p:sp>
      <p:pic>
        <p:nvPicPr>
          <p:cNvPr id="7" name="Picture 6" descr="A logo with text on it&#10;&#10;Description automatically generated">
            <a:extLst>
              <a:ext uri="{FF2B5EF4-FFF2-40B4-BE49-F238E27FC236}">
                <a16:creationId xmlns:a16="http://schemas.microsoft.com/office/drawing/2014/main" id="{CF51C24E-7F91-D449-7510-B085DA4732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140" y="6223215"/>
            <a:ext cx="963272" cy="541841"/>
          </a:xfrm>
          <a:prstGeom prst="rect">
            <a:avLst/>
          </a:prstGeom>
        </p:spPr>
      </p:pic>
      <p:pic>
        <p:nvPicPr>
          <p:cNvPr id="9" name="Picture 8" descr="A hotel sign on top of a building&#10;&#10;Description automatically generated">
            <a:extLst>
              <a:ext uri="{FF2B5EF4-FFF2-40B4-BE49-F238E27FC236}">
                <a16:creationId xmlns:a16="http://schemas.microsoft.com/office/drawing/2014/main" id="{13A2B9CE-0428-456F-3C8B-953256DDB43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87" r="24407" b="8009"/>
          <a:stretch/>
        </p:blipFill>
        <p:spPr>
          <a:xfrm>
            <a:off x="7602583" y="5157926"/>
            <a:ext cx="4589417" cy="173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7366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57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560E9A0-0E36-CF76-FA9D-5EA113546A61}"/>
              </a:ext>
            </a:extLst>
          </p:cNvPr>
          <p:cNvSpPr/>
          <p:nvPr/>
        </p:nvSpPr>
        <p:spPr>
          <a:xfrm>
            <a:off x="2952206" y="6113144"/>
            <a:ext cx="6330041" cy="7619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uilding with a sign on the side&#10;&#10;Description automatically generated">
            <a:extLst>
              <a:ext uri="{FF2B5EF4-FFF2-40B4-BE49-F238E27FC236}">
                <a16:creationId xmlns:a16="http://schemas.microsoft.com/office/drawing/2014/main" id="{E37182F8-542F-7C6B-9C1E-A5B10A4AF8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099"/>
          <a:stretch/>
        </p:blipFill>
        <p:spPr>
          <a:xfrm>
            <a:off x="0" y="4347761"/>
            <a:ext cx="2024109" cy="25273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BC6832-2F04-B3E5-0663-847D9D211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077" y="239473"/>
            <a:ext cx="10515600" cy="1325563"/>
          </a:xfrm>
          <a:noFill/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</a:rPr>
              <a:t>Other 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9D7B8-E5F4-03BD-FB53-BEDC5821A7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748" y="1506999"/>
            <a:ext cx="11674257" cy="3303992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en-US" b="1" i="0" dirty="0">
                <a:solidFill>
                  <a:schemeClr val="bg1"/>
                </a:solidFill>
                <a:effectLst/>
              </a:rPr>
              <a:t>Phased Reductions</a:t>
            </a:r>
            <a:r>
              <a:rPr lang="en-US" b="0" i="0" dirty="0">
                <a:solidFill>
                  <a:schemeClr val="bg1"/>
                </a:solidFill>
                <a:effectLst/>
              </a:rPr>
              <a:t>: Implement a gradual reduction plan over a set period, dividing the decrease into manageable increments to minimize sudden impacts on revenue streams.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Tourism Promotion</a:t>
            </a:r>
            <a:r>
              <a:rPr lang="en-US" dirty="0">
                <a:solidFill>
                  <a:schemeClr val="bg1"/>
                </a:solidFill>
              </a:rPr>
              <a:t>: Invest in tourism initiatives to stimulate local economies and increase visitor spending, which can contribute to sales tax revenue growth without raising rates</a:t>
            </a:r>
          </a:p>
          <a:p>
            <a:r>
              <a:rPr lang="en-US" b="1" i="0" dirty="0">
                <a:solidFill>
                  <a:schemeClr val="bg1"/>
                </a:solidFill>
                <a:effectLst/>
              </a:rPr>
              <a:t>Long-Term Planning: </a:t>
            </a:r>
            <a:r>
              <a:rPr lang="en-US" i="0" dirty="0">
                <a:solidFill>
                  <a:schemeClr val="bg1"/>
                </a:solidFill>
                <a:effectLst/>
              </a:rPr>
              <a:t>Develop a comprehensive long-term financial plan that incorporates gradual tax reduction goals while ensuring the sustainability of essential public services</a:t>
            </a:r>
          </a:p>
          <a:p>
            <a:r>
              <a:rPr lang="en-US" b="1" i="0" dirty="0">
                <a:solidFill>
                  <a:schemeClr val="bg1"/>
                </a:solidFill>
                <a:effectLst/>
              </a:rPr>
              <a:t>Monitoring and Adjustment</a:t>
            </a:r>
            <a:r>
              <a:rPr lang="en-US" b="0" i="0" dirty="0">
                <a:solidFill>
                  <a:schemeClr val="bg1"/>
                </a:solidFill>
                <a:effectLst/>
              </a:rPr>
              <a:t>: Continuously monitor economic indicators and revenue trends to assess the impact of tax reductions and</a:t>
            </a:r>
            <a:r>
              <a:rPr lang="en-US">
                <a:solidFill>
                  <a:schemeClr val="bg1"/>
                </a:solidFill>
              </a:rPr>
              <a:t> adjust</a:t>
            </a:r>
            <a:r>
              <a:rPr lang="en-US" b="0" i="0" dirty="0">
                <a:solidFill>
                  <a:schemeClr val="bg1"/>
                </a:solidFill>
                <a:effectLst/>
              </a:rPr>
              <a:t> as needed to maintain fiscal stability.</a:t>
            </a:r>
            <a:endParaRPr lang="en-US" b="0" i="0">
              <a:solidFill>
                <a:schemeClr val="bg1"/>
              </a:solidFill>
              <a:effectLst/>
            </a:endParaRPr>
          </a:p>
          <a:p>
            <a:r>
              <a:rPr lang="en-US" b="1">
                <a:solidFill>
                  <a:schemeClr val="bg1"/>
                </a:solidFill>
              </a:rPr>
              <a:t>Sustainability:</a:t>
            </a:r>
            <a:r>
              <a:rPr lang="en-US">
                <a:solidFill>
                  <a:schemeClr val="bg1"/>
                </a:solidFill>
              </a:rPr>
              <a:t> Continue to find efficiencies toward leaner processes, which can be reflected in long-term savings and more effective services</a:t>
            </a:r>
          </a:p>
          <a:p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 descr="A logo with text on it&#10;&#10;Description automatically generated">
            <a:extLst>
              <a:ext uri="{FF2B5EF4-FFF2-40B4-BE49-F238E27FC236}">
                <a16:creationId xmlns:a16="http://schemas.microsoft.com/office/drawing/2014/main" id="{CF51C24E-7F91-D449-7510-B085DA4732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140" y="6223215"/>
            <a:ext cx="963272" cy="541841"/>
          </a:xfrm>
          <a:prstGeom prst="rect">
            <a:avLst/>
          </a:prstGeom>
        </p:spPr>
      </p:pic>
      <p:pic>
        <p:nvPicPr>
          <p:cNvPr id="9" name="Picture 8" descr="A hotel sign on top of a building&#10;&#10;Description automatically generated">
            <a:extLst>
              <a:ext uri="{FF2B5EF4-FFF2-40B4-BE49-F238E27FC236}">
                <a16:creationId xmlns:a16="http://schemas.microsoft.com/office/drawing/2014/main" id="{13A2B9CE-0428-456F-3C8B-953256DDB43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87" r="24407" b="8009"/>
          <a:stretch/>
        </p:blipFill>
        <p:spPr>
          <a:xfrm>
            <a:off x="7602583" y="4811696"/>
            <a:ext cx="4589417" cy="207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010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329F9F-3290-4B3E-A5B8-3E70BEDA6B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-118533" y="-210284"/>
            <a:ext cx="12310533" cy="6924675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90D7A30-16E7-4837-90AF-96F08E82D3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buAutoNum type="arabicPeriod"/>
            </a:pPr>
            <a:endParaRPr lang="en-US">
              <a:ea typeface="+mn-lt"/>
              <a:cs typeface="+mn-lt"/>
            </a:endParaRPr>
          </a:p>
          <a:p>
            <a:pPr marL="514350" indent="-514350">
              <a:buAutoNum type="arabicPeriod"/>
            </a:pPr>
            <a:endParaRPr lang="en-US">
              <a:ea typeface="+mn-lt"/>
              <a:cs typeface="+mn-lt"/>
            </a:endParaRPr>
          </a:p>
          <a:p>
            <a:pPr marL="514350" indent="-514350">
              <a:buAutoNum type="arabicPeriod"/>
            </a:pPr>
            <a:endParaRPr lang="en-US">
              <a:ea typeface="+mn-lt"/>
              <a:cs typeface="+mn-lt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F63D05-D3EA-D7B1-A12E-904030C08B4B}"/>
              </a:ext>
            </a:extLst>
          </p:cNvPr>
          <p:cNvSpPr txBox="1"/>
          <p:nvPr/>
        </p:nvSpPr>
        <p:spPr>
          <a:xfrm>
            <a:off x="1438758" y="1162627"/>
            <a:ext cx="9795547" cy="1169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400"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2800" b="1"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>
              <a:cs typeface="Calibri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DA854E0-77EC-438B-8159-4FAE68347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8154"/>
            <a:ext cx="12192000" cy="804218"/>
          </a:xfrm>
        </p:spPr>
        <p:txBody>
          <a:bodyPr/>
          <a:lstStyle/>
          <a:p>
            <a:pPr algn="ctr"/>
            <a:r>
              <a:rPr lang="en-US">
                <a:solidFill>
                  <a:schemeClr val="bg1"/>
                </a:solidFill>
                <a:ea typeface="+mj-lt"/>
                <a:cs typeface="+mj-lt"/>
              </a:rPr>
              <a:t>City Funds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4658404-BC7F-2F28-99A3-6999F087A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533" y="-1"/>
            <a:ext cx="12310533" cy="692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0579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57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Top Corners Rounded 13">
            <a:extLst>
              <a:ext uri="{FF2B5EF4-FFF2-40B4-BE49-F238E27FC236}">
                <a16:creationId xmlns:a16="http://schemas.microsoft.com/office/drawing/2014/main" id="{0EC2E38F-BD9D-4DE7-FE46-30FFEEE4E3B2}"/>
              </a:ext>
            </a:extLst>
          </p:cNvPr>
          <p:cNvSpPr/>
          <p:nvPr/>
        </p:nvSpPr>
        <p:spPr>
          <a:xfrm rot="-5400000" flipV="1">
            <a:off x="4191517" y="-3697043"/>
            <a:ext cx="1750020" cy="10168977"/>
          </a:xfrm>
          <a:prstGeom prst="round2SameRect">
            <a:avLst/>
          </a:prstGeom>
          <a:solidFill>
            <a:srgbClr val="DBC0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/>
          </a:p>
        </p:txBody>
      </p:sp>
      <p:sp>
        <p:nvSpPr>
          <p:cNvPr id="13" name="Rectangle: Top Corners Rounded 12">
            <a:extLst>
              <a:ext uri="{FF2B5EF4-FFF2-40B4-BE49-F238E27FC236}">
                <a16:creationId xmlns:a16="http://schemas.microsoft.com/office/drawing/2014/main" id="{2A714C98-B43F-AF80-8B6C-1DF85DE1C5E0}"/>
              </a:ext>
            </a:extLst>
          </p:cNvPr>
          <p:cNvSpPr/>
          <p:nvPr/>
        </p:nvSpPr>
        <p:spPr>
          <a:xfrm rot="5400000" flipV="1">
            <a:off x="4754688" y="-2341327"/>
            <a:ext cx="3186059" cy="11688566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/>
          </a:p>
        </p:txBody>
      </p:sp>
      <p:pic>
        <p:nvPicPr>
          <p:cNvPr id="6" name="Picture 5" descr="A city with trees and buildings&#10;&#10;Description automatically generated">
            <a:extLst>
              <a:ext uri="{FF2B5EF4-FFF2-40B4-BE49-F238E27FC236}">
                <a16:creationId xmlns:a16="http://schemas.microsoft.com/office/drawing/2014/main" id="{43107698-DC83-0D33-45F3-FE863C9490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92" t="18924" r="4327" b="18343"/>
          <a:stretch/>
        </p:blipFill>
        <p:spPr>
          <a:xfrm>
            <a:off x="0" y="5095986"/>
            <a:ext cx="12225386" cy="17620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747D15-CD11-F94C-F914-14A9CEF5D3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7627" y="694645"/>
            <a:ext cx="9522539" cy="1310276"/>
          </a:xfrm>
        </p:spPr>
        <p:txBody>
          <a:bodyPr>
            <a:normAutofit/>
          </a:bodyPr>
          <a:lstStyle/>
          <a:p>
            <a:pPr algn="r"/>
            <a:r>
              <a:rPr lang="en-US" sz="8000" dirty="0">
                <a:solidFill>
                  <a:schemeClr val="bg1"/>
                </a:solidFill>
                <a:latin typeface="Impact"/>
              </a:rPr>
              <a:t>Purpose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C666A0-4166-D2B8-A584-3005BE99CF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2735" y="2116235"/>
            <a:ext cx="11221932" cy="1839781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>
              <a:spcBef>
                <a:spcPts val="600"/>
              </a:spcBef>
            </a:pPr>
            <a:r>
              <a:rPr lang="en-US" sz="3200" b="1" dirty="0">
                <a:solidFill>
                  <a:schemeClr val="accent1"/>
                </a:solidFill>
                <a:latin typeface="Calibri"/>
                <a:cs typeface="Segoe UI"/>
              </a:rPr>
              <a:t>The purpose of this presentation is to furnish the Mayor and Council with a comprehensive analysis of the City’s Sales Tax revenue, both preceding and following the one-cent increase implemented in late 2019. Additionally, it seeks to provide recommendations for sustaining growth while exploring avenues to alleviate the tax burden on the residents of Douglas.</a:t>
            </a:r>
            <a:endParaRPr lang="en-US" sz="2000" dirty="0">
              <a:solidFill>
                <a:schemeClr val="accent1"/>
              </a:solidFill>
              <a:latin typeface="Calibri"/>
              <a:ea typeface="Calibri"/>
              <a:cs typeface="Segoe UI"/>
            </a:endParaRPr>
          </a:p>
        </p:txBody>
      </p:sp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EAAC5E29-E907-3D50-D8FE-F375D1A14465}"/>
              </a:ext>
            </a:extLst>
          </p:cNvPr>
          <p:cNvSpPr/>
          <p:nvPr/>
        </p:nvSpPr>
        <p:spPr>
          <a:xfrm flipH="1">
            <a:off x="9273876" y="5509670"/>
            <a:ext cx="2936832" cy="136540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logo with text on it&#10;&#10;Description automatically generated">
            <a:extLst>
              <a:ext uri="{FF2B5EF4-FFF2-40B4-BE49-F238E27FC236}">
                <a16:creationId xmlns:a16="http://schemas.microsoft.com/office/drawing/2014/main" id="{D59B22BA-0717-EB72-C144-C8626A7992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0786" y="6099352"/>
            <a:ext cx="1141435" cy="63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8869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57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flag on a pole&#10;&#10;Description automatically generated">
            <a:extLst>
              <a:ext uri="{FF2B5EF4-FFF2-40B4-BE49-F238E27FC236}">
                <a16:creationId xmlns:a16="http://schemas.microsoft.com/office/drawing/2014/main" id="{3FAAB680-76A4-F24C-11C3-0FF4C93D68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6" t="8102"/>
          <a:stretch/>
        </p:blipFill>
        <p:spPr>
          <a:xfrm>
            <a:off x="0" y="12700"/>
            <a:ext cx="2956264" cy="6835744"/>
          </a:xfrm>
          <a:prstGeom prst="rect">
            <a:avLst/>
          </a:prstGeom>
        </p:spPr>
      </p:pic>
      <p:sp>
        <p:nvSpPr>
          <p:cNvPr id="36" name="Right Triangle 35">
            <a:extLst>
              <a:ext uri="{FF2B5EF4-FFF2-40B4-BE49-F238E27FC236}">
                <a16:creationId xmlns:a16="http://schemas.microsoft.com/office/drawing/2014/main" id="{62169BC2-1DB6-9B26-A32E-EEDF3ADF9C72}"/>
              </a:ext>
            </a:extLst>
          </p:cNvPr>
          <p:cNvSpPr/>
          <p:nvPr/>
        </p:nvSpPr>
        <p:spPr>
          <a:xfrm>
            <a:off x="-19878" y="5611747"/>
            <a:ext cx="3413276" cy="1266825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E414CF-FD0F-8F0E-172C-9DAD100832A9}"/>
              </a:ext>
            </a:extLst>
          </p:cNvPr>
          <p:cNvSpPr txBox="1"/>
          <p:nvPr/>
        </p:nvSpPr>
        <p:spPr>
          <a:xfrm>
            <a:off x="3177809" y="103292"/>
            <a:ext cx="77927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>
                <a:solidFill>
                  <a:schemeClr val="bg1"/>
                </a:solidFill>
                <a:latin typeface="Lato Black" panose="020F0A02020204030203" pitchFamily="34" charset="0"/>
              </a:rPr>
              <a:t>Where do we rank in Arizona?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E37215-8D68-FE7F-C9C6-EAA29C325CC5}"/>
              </a:ext>
            </a:extLst>
          </p:cNvPr>
          <p:cNvSpPr txBox="1"/>
          <p:nvPr/>
        </p:nvSpPr>
        <p:spPr>
          <a:xfrm>
            <a:off x="3302494" y="1060609"/>
            <a:ext cx="846513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Lato Black" panose="020F0A02020204030203" pitchFamily="34" charset="0"/>
              </a:rPr>
              <a:t>According to the Arizona League of Cities and Towns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>
                <a:solidFill>
                  <a:schemeClr val="bg1"/>
                </a:solidFill>
                <a:latin typeface="Lato Black" panose="020F0A02020204030203" pitchFamily="34" charset="0"/>
              </a:rPr>
              <a:t>#10 out of 92 in Retail (3.80%) and  Food for Home Consumption (3.80%)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>
                <a:solidFill>
                  <a:schemeClr val="bg1"/>
                </a:solidFill>
                <a:latin typeface="Lato Black" panose="020F0A02020204030203" pitchFamily="34" charset="0"/>
              </a:rPr>
              <a:t>Douglas was #2 at the time we raised the local sales tax in 2019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>
              <a:solidFill>
                <a:schemeClr val="bg1"/>
              </a:solidFill>
              <a:latin typeface="Lato Black" panose="020F0A02020204030203" pitchFamily="34" charset="0"/>
            </a:endParaRPr>
          </a:p>
        </p:txBody>
      </p:sp>
      <p:pic>
        <p:nvPicPr>
          <p:cNvPr id="2" name="Picture 1" descr="A logo with text on it&#10;&#10;Description automatically generated">
            <a:extLst>
              <a:ext uri="{FF2B5EF4-FFF2-40B4-BE49-F238E27FC236}">
                <a16:creationId xmlns:a16="http://schemas.microsoft.com/office/drawing/2014/main" id="{1986E8DC-1F1C-F56F-66C8-7A94384630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03" y="5999925"/>
            <a:ext cx="1485900" cy="8358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1C4123-CBEA-F73A-6CDE-363510268D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7323" y="3276600"/>
            <a:ext cx="5153744" cy="309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693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57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flag on a pole&#10;&#10;Description automatically generated">
            <a:extLst>
              <a:ext uri="{FF2B5EF4-FFF2-40B4-BE49-F238E27FC236}">
                <a16:creationId xmlns:a16="http://schemas.microsoft.com/office/drawing/2014/main" id="{3FAAB680-76A4-F24C-11C3-0FF4C93D68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6" t="8102"/>
          <a:stretch/>
        </p:blipFill>
        <p:spPr>
          <a:xfrm>
            <a:off x="0" y="12700"/>
            <a:ext cx="2405849" cy="6835744"/>
          </a:xfrm>
          <a:prstGeom prst="rect">
            <a:avLst/>
          </a:prstGeom>
        </p:spPr>
      </p:pic>
      <p:sp>
        <p:nvSpPr>
          <p:cNvPr id="36" name="Right Triangle 35">
            <a:extLst>
              <a:ext uri="{FF2B5EF4-FFF2-40B4-BE49-F238E27FC236}">
                <a16:creationId xmlns:a16="http://schemas.microsoft.com/office/drawing/2014/main" id="{62169BC2-1DB6-9B26-A32E-EEDF3ADF9C72}"/>
              </a:ext>
            </a:extLst>
          </p:cNvPr>
          <p:cNvSpPr/>
          <p:nvPr/>
        </p:nvSpPr>
        <p:spPr>
          <a:xfrm>
            <a:off x="-19878" y="5611747"/>
            <a:ext cx="3413276" cy="1266825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E414CF-FD0F-8F0E-172C-9DAD100832A9}"/>
              </a:ext>
            </a:extLst>
          </p:cNvPr>
          <p:cNvSpPr txBox="1"/>
          <p:nvPr/>
        </p:nvSpPr>
        <p:spPr>
          <a:xfrm>
            <a:off x="1180730" y="64267"/>
            <a:ext cx="10682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Lato Black" panose="020F0A02020204030203" pitchFamily="34" charset="0"/>
              </a:rPr>
              <a:t>            Where do we rank in Cochise County?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E37215-8D68-FE7F-C9C6-EAA29C325CC5}"/>
              </a:ext>
            </a:extLst>
          </p:cNvPr>
          <p:cNvSpPr txBox="1"/>
          <p:nvPr/>
        </p:nvSpPr>
        <p:spPr>
          <a:xfrm>
            <a:off x="2565646" y="973901"/>
            <a:ext cx="913808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Lato Black" panose="020F0A02020204030203" pitchFamily="34" charset="0"/>
              </a:rPr>
              <a:t>According to the Arizona League of Cities and Towns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Lato Black" panose="020F0A02020204030203" pitchFamily="34" charset="0"/>
              </a:rPr>
              <a:t>Douglas highest, however, the average is 3% and 3.5% excluding Sierra Vista and Huachuca City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Lato Black" panose="020F0A02020204030203" pitchFamily="34" charset="0"/>
              </a:rPr>
              <a:t>Tombstone increased their sales tax by 1 cent in 2013 and Benson &amp; Bisbee in 2015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bg1"/>
              </a:solidFill>
              <a:latin typeface="Lato Black" panose="020F0A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1"/>
              </a:solidFill>
              <a:latin typeface="Lato Black" panose="020F0A02020204030203" pitchFamily="34" charset="0"/>
            </a:endParaRPr>
          </a:p>
        </p:txBody>
      </p:sp>
      <p:pic>
        <p:nvPicPr>
          <p:cNvPr id="2" name="Picture 1" descr="A logo with text on it&#10;&#10;Description automatically generated">
            <a:extLst>
              <a:ext uri="{FF2B5EF4-FFF2-40B4-BE49-F238E27FC236}">
                <a16:creationId xmlns:a16="http://schemas.microsoft.com/office/drawing/2014/main" id="{1986E8DC-1F1C-F56F-66C8-7A94384630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03" y="5999925"/>
            <a:ext cx="1485900" cy="8358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9F5416-31DF-5829-3BCA-5F57F2EDE0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7766" y="3132154"/>
            <a:ext cx="5859512" cy="302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688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57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ight Triangle 35">
            <a:extLst>
              <a:ext uri="{FF2B5EF4-FFF2-40B4-BE49-F238E27FC236}">
                <a16:creationId xmlns:a16="http://schemas.microsoft.com/office/drawing/2014/main" id="{62169BC2-1DB6-9B26-A32E-EEDF3ADF9C72}"/>
              </a:ext>
            </a:extLst>
          </p:cNvPr>
          <p:cNvSpPr/>
          <p:nvPr/>
        </p:nvSpPr>
        <p:spPr>
          <a:xfrm>
            <a:off x="-19878" y="5611747"/>
            <a:ext cx="3413276" cy="1266825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E414CF-FD0F-8F0E-172C-9DAD100832A9}"/>
              </a:ext>
            </a:extLst>
          </p:cNvPr>
          <p:cNvSpPr txBox="1"/>
          <p:nvPr/>
        </p:nvSpPr>
        <p:spPr>
          <a:xfrm>
            <a:off x="3143224" y="82022"/>
            <a:ext cx="91114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Lato Black" panose="020F0A02020204030203" pitchFamily="34" charset="0"/>
              </a:rPr>
              <a:t>Where do we rank among similar sized Cities and Towns?</a:t>
            </a:r>
          </a:p>
        </p:txBody>
      </p:sp>
      <p:pic>
        <p:nvPicPr>
          <p:cNvPr id="2" name="Picture 1" descr="A logo with text on it&#10;&#10;Description automatically generated">
            <a:extLst>
              <a:ext uri="{FF2B5EF4-FFF2-40B4-BE49-F238E27FC236}">
                <a16:creationId xmlns:a16="http://schemas.microsoft.com/office/drawing/2014/main" id="{1986E8DC-1F1C-F56F-66C8-7A94384630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03" y="5999925"/>
            <a:ext cx="1485900" cy="835819"/>
          </a:xfrm>
          <a:prstGeom prst="rect">
            <a:avLst/>
          </a:prstGeom>
        </p:spPr>
      </p:pic>
      <p:pic>
        <p:nvPicPr>
          <p:cNvPr id="6" name="Picture 5" descr="A city street at night&#10;&#10;Description automatically generated">
            <a:extLst>
              <a:ext uri="{FF2B5EF4-FFF2-40B4-BE49-F238E27FC236}">
                <a16:creationId xmlns:a16="http://schemas.microsoft.com/office/drawing/2014/main" id="{CF5168DA-7523-88A8-D6B4-B1D81B9901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1" t="152" b="-152"/>
          <a:stretch/>
        </p:blipFill>
        <p:spPr>
          <a:xfrm>
            <a:off x="1" y="-1895"/>
            <a:ext cx="3123344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8CDBB9-F487-2DE2-0A4C-E2F15EF5FD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5975" y="1799994"/>
            <a:ext cx="3413276" cy="479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7555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57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ity street at night&#10;&#10;Description automatically generated">
            <a:extLst>
              <a:ext uri="{FF2B5EF4-FFF2-40B4-BE49-F238E27FC236}">
                <a16:creationId xmlns:a16="http://schemas.microsoft.com/office/drawing/2014/main" id="{35F7A2FD-8B1F-8470-F810-800216AABA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1" t="152" b="-152"/>
          <a:stretch/>
        </p:blipFill>
        <p:spPr>
          <a:xfrm>
            <a:off x="1" y="-1895"/>
            <a:ext cx="2485747" cy="6858000"/>
          </a:xfrm>
          <a:prstGeom prst="rect">
            <a:avLst/>
          </a:prstGeom>
        </p:spPr>
      </p:pic>
      <p:sp>
        <p:nvSpPr>
          <p:cNvPr id="36" name="Right Triangle 35">
            <a:extLst>
              <a:ext uri="{FF2B5EF4-FFF2-40B4-BE49-F238E27FC236}">
                <a16:creationId xmlns:a16="http://schemas.microsoft.com/office/drawing/2014/main" id="{62169BC2-1DB6-9B26-A32E-EEDF3ADF9C72}"/>
              </a:ext>
            </a:extLst>
          </p:cNvPr>
          <p:cNvSpPr/>
          <p:nvPr/>
        </p:nvSpPr>
        <p:spPr>
          <a:xfrm>
            <a:off x="-19878" y="5611747"/>
            <a:ext cx="3413276" cy="1266825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E414CF-FD0F-8F0E-172C-9DAD100832A9}"/>
              </a:ext>
            </a:extLst>
          </p:cNvPr>
          <p:cNvSpPr txBox="1"/>
          <p:nvPr/>
        </p:nvSpPr>
        <p:spPr>
          <a:xfrm>
            <a:off x="2237172" y="0"/>
            <a:ext cx="91469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>
                <a:solidFill>
                  <a:schemeClr val="bg1"/>
                </a:solidFill>
                <a:latin typeface="Lato Black" panose="020F0A02020204030203" pitchFamily="34" charset="0"/>
              </a:rPr>
              <a:t>Sales Tax performance 2018-2023</a:t>
            </a:r>
          </a:p>
        </p:txBody>
      </p:sp>
      <p:pic>
        <p:nvPicPr>
          <p:cNvPr id="2" name="Picture 1" descr="A logo with text on it&#10;&#10;Description automatically generated">
            <a:extLst>
              <a:ext uri="{FF2B5EF4-FFF2-40B4-BE49-F238E27FC236}">
                <a16:creationId xmlns:a16="http://schemas.microsoft.com/office/drawing/2014/main" id="{1986E8DC-1F1C-F56F-66C8-7A94384630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03" y="5999925"/>
            <a:ext cx="1485900" cy="8358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F61138-5467-AD58-983F-28B36375E6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7576" y="1444696"/>
            <a:ext cx="9364673" cy="381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9918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57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ity street at night&#10;&#10;Description automatically generated">
            <a:extLst>
              <a:ext uri="{FF2B5EF4-FFF2-40B4-BE49-F238E27FC236}">
                <a16:creationId xmlns:a16="http://schemas.microsoft.com/office/drawing/2014/main" id="{35F7A2FD-8B1F-8470-F810-800216AABA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1" t="152" b="-152"/>
          <a:stretch/>
        </p:blipFill>
        <p:spPr>
          <a:xfrm>
            <a:off x="1" y="-1895"/>
            <a:ext cx="2459114" cy="6858000"/>
          </a:xfrm>
          <a:prstGeom prst="rect">
            <a:avLst/>
          </a:prstGeom>
        </p:spPr>
      </p:pic>
      <p:sp>
        <p:nvSpPr>
          <p:cNvPr id="36" name="Right Triangle 35">
            <a:extLst>
              <a:ext uri="{FF2B5EF4-FFF2-40B4-BE49-F238E27FC236}">
                <a16:creationId xmlns:a16="http://schemas.microsoft.com/office/drawing/2014/main" id="{62169BC2-1DB6-9B26-A32E-EEDF3ADF9C72}"/>
              </a:ext>
            </a:extLst>
          </p:cNvPr>
          <p:cNvSpPr/>
          <p:nvPr/>
        </p:nvSpPr>
        <p:spPr>
          <a:xfrm>
            <a:off x="-19878" y="5611747"/>
            <a:ext cx="3413276" cy="1266825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E414CF-FD0F-8F0E-172C-9DAD100832A9}"/>
              </a:ext>
            </a:extLst>
          </p:cNvPr>
          <p:cNvSpPr txBox="1"/>
          <p:nvPr/>
        </p:nvSpPr>
        <p:spPr>
          <a:xfrm>
            <a:off x="88776" y="49168"/>
            <a:ext cx="84585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b="1" dirty="0">
                <a:solidFill>
                  <a:schemeClr val="bg1"/>
                </a:solidFill>
                <a:latin typeface="Lato Black" panose="020F0A02020204030203" pitchFamily="34" charset="0"/>
              </a:rPr>
              <a:t>Sales Tax Growth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642AA2-28EC-F0A4-AB53-8DC271FF62E8}"/>
              </a:ext>
            </a:extLst>
          </p:cNvPr>
          <p:cNvSpPr txBox="1"/>
          <p:nvPr/>
        </p:nvSpPr>
        <p:spPr>
          <a:xfrm>
            <a:off x="3123345" y="1290860"/>
            <a:ext cx="8987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Lato Black" panose="020F0A02020204030203" pitchFamily="34" charset="0"/>
              </a:rPr>
              <a:t> </a:t>
            </a:r>
          </a:p>
        </p:txBody>
      </p:sp>
      <p:pic>
        <p:nvPicPr>
          <p:cNvPr id="2" name="Picture 1" descr="A logo with text on it&#10;&#10;Description automatically generated">
            <a:extLst>
              <a:ext uri="{FF2B5EF4-FFF2-40B4-BE49-F238E27FC236}">
                <a16:creationId xmlns:a16="http://schemas.microsoft.com/office/drawing/2014/main" id="{1986E8DC-1F1C-F56F-66C8-7A94384630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03" y="5999925"/>
            <a:ext cx="1485900" cy="8358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C86AB3-8B27-7C0A-0D93-FD7C9194826E}"/>
              </a:ext>
            </a:extLst>
          </p:cNvPr>
          <p:cNvSpPr txBox="1"/>
          <p:nvPr/>
        </p:nvSpPr>
        <p:spPr>
          <a:xfrm>
            <a:off x="2923110" y="5820957"/>
            <a:ext cx="8902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Lato Black" panose="020F0A02020204030203" pitchFamily="34" charset="0"/>
              </a:rPr>
              <a:t>* 1 cent sales tax increase took effect FY 2020 (October 2019)</a:t>
            </a:r>
            <a:endParaRPr lang="en-US" b="1" dirty="0">
              <a:solidFill>
                <a:schemeClr val="bg1"/>
              </a:solidFill>
              <a:latin typeface="Lato Black" panose="020F0A0202020403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A3F051-F007-0E9F-EDB6-01CDBD1E5E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3285" y="1181709"/>
            <a:ext cx="8368140" cy="451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5010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57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ity street at night&#10;&#10;Description automatically generated">
            <a:extLst>
              <a:ext uri="{FF2B5EF4-FFF2-40B4-BE49-F238E27FC236}">
                <a16:creationId xmlns:a16="http://schemas.microsoft.com/office/drawing/2014/main" id="{35F7A2FD-8B1F-8470-F810-800216AABA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1" t="152" b="-152"/>
          <a:stretch/>
        </p:blipFill>
        <p:spPr>
          <a:xfrm>
            <a:off x="1" y="-1895"/>
            <a:ext cx="1917576" cy="6858000"/>
          </a:xfrm>
          <a:prstGeom prst="rect">
            <a:avLst/>
          </a:prstGeom>
        </p:spPr>
      </p:pic>
      <p:sp>
        <p:nvSpPr>
          <p:cNvPr id="36" name="Right Triangle 35">
            <a:extLst>
              <a:ext uri="{FF2B5EF4-FFF2-40B4-BE49-F238E27FC236}">
                <a16:creationId xmlns:a16="http://schemas.microsoft.com/office/drawing/2014/main" id="{62169BC2-1DB6-9B26-A32E-EEDF3ADF9C72}"/>
              </a:ext>
            </a:extLst>
          </p:cNvPr>
          <p:cNvSpPr/>
          <p:nvPr/>
        </p:nvSpPr>
        <p:spPr>
          <a:xfrm>
            <a:off x="-19878" y="5611747"/>
            <a:ext cx="3413276" cy="1266825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642AA2-28EC-F0A4-AB53-8DC271FF62E8}"/>
              </a:ext>
            </a:extLst>
          </p:cNvPr>
          <p:cNvSpPr txBox="1"/>
          <p:nvPr/>
        </p:nvSpPr>
        <p:spPr>
          <a:xfrm>
            <a:off x="3123345" y="1290860"/>
            <a:ext cx="8987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Lato Black" panose="020F0A02020204030203" pitchFamily="34" charset="0"/>
              </a:rPr>
              <a:t> </a:t>
            </a:r>
          </a:p>
        </p:txBody>
      </p:sp>
      <p:pic>
        <p:nvPicPr>
          <p:cNvPr id="2" name="Picture 1" descr="A logo with text on it&#10;&#10;Description automatically generated">
            <a:extLst>
              <a:ext uri="{FF2B5EF4-FFF2-40B4-BE49-F238E27FC236}">
                <a16:creationId xmlns:a16="http://schemas.microsoft.com/office/drawing/2014/main" id="{1986E8DC-1F1C-F56F-66C8-7A94384630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03" y="5999925"/>
            <a:ext cx="1485900" cy="83581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3B96B2C-E92F-DE28-2932-FB33D2EF2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6352" y="365125"/>
            <a:ext cx="9347447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What if the 2019 sales tax increase did not happen?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699DF99-2BFC-D1D3-FAD3-6E35057FCF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7456" y="1690688"/>
            <a:ext cx="10041987" cy="423985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 2023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We would have collected $1.2M less </a:t>
            </a:r>
            <a:r>
              <a:rPr lang="en-US" b="1" dirty="0">
                <a:solidFill>
                  <a:schemeClr val="bg1"/>
                </a:solidFill>
              </a:rPr>
              <a:t>in retail</a:t>
            </a:r>
            <a:r>
              <a:rPr lang="en-US" dirty="0">
                <a:solidFill>
                  <a:schemeClr val="bg1"/>
                </a:solidFill>
              </a:rPr>
              <a:t>, which represents 44% of our sales tax collected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Overall,</a:t>
            </a:r>
            <a:r>
              <a:rPr lang="en-US" dirty="0">
                <a:solidFill>
                  <a:schemeClr val="bg1"/>
                </a:solidFill>
              </a:rPr>
              <a:t> we would have collected 36% less in total sales tax collected from $10,366,836 to $7,605,657  ($2,761,179 reduction)</a:t>
            </a:r>
            <a:r>
              <a:rPr lang="en-US" b="1" dirty="0">
                <a:solidFill>
                  <a:schemeClr val="bg1"/>
                </a:solidFill>
              </a:rPr>
              <a:t> 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This would have likely resulted in severe cuts to City services and programs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C4FC51-1EA8-EDAB-B0B0-FE33F10AF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7211" y="4243526"/>
            <a:ext cx="5288226" cy="2249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8619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</TotalTime>
  <Words>866</Words>
  <Application>Microsoft Office PowerPoint</Application>
  <PresentationFormat>Widescreen</PresentationFormat>
  <Paragraphs>90</Paragraphs>
  <Slides>18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Aptos</vt:lpstr>
      <vt:lpstr>Aptos Display</vt:lpstr>
      <vt:lpstr>Arial</vt:lpstr>
      <vt:lpstr>Arial Black</vt:lpstr>
      <vt:lpstr>Calibri</vt:lpstr>
      <vt:lpstr>Courier New</vt:lpstr>
      <vt:lpstr>Impact</vt:lpstr>
      <vt:lpstr>Lato Black</vt:lpstr>
      <vt:lpstr>Office Theme</vt:lpstr>
      <vt:lpstr>PowerPoint Presentation</vt:lpstr>
      <vt:lpstr>City Funds</vt:lpstr>
      <vt:lpstr>Purpose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if the 2019 sales tax increase did not happen?</vt:lpstr>
      <vt:lpstr> Other scenarios: Half Cent and .3 Reduction</vt:lpstr>
      <vt:lpstr>State Shared Revenue</vt:lpstr>
      <vt:lpstr> Urban Revenue Sharing (URS) Projections</vt:lpstr>
      <vt:lpstr> Visitors vs. Locals</vt:lpstr>
      <vt:lpstr>Future Considerations</vt:lpstr>
      <vt:lpstr>Tax Philosophy </vt:lpstr>
      <vt:lpstr>Tax Philosophy </vt:lpstr>
      <vt:lpstr>Staff Recommendations</vt:lpstr>
      <vt:lpstr>Other strategies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City Manager and Community</dc:title>
  <dc:creator>Ana Urquijo</dc:creator>
  <cp:lastModifiedBy>Alejandro Martinez</cp:lastModifiedBy>
  <cp:revision>14</cp:revision>
  <cp:lastPrinted>2024-03-27T20:39:08Z</cp:lastPrinted>
  <dcterms:created xsi:type="dcterms:W3CDTF">2024-03-10T13:40:30Z</dcterms:created>
  <dcterms:modified xsi:type="dcterms:W3CDTF">2024-05-01T00:04:15Z</dcterms:modified>
</cp:coreProperties>
</file>