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7010400" cy="9296400"/>
  <p:embeddedFontLst>
    <p:embeddedFont>
      <p:font typeface="Calibri" panose="020F0502020204030204" pitchFamily="34"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Georgia" panose="02040502050405020303" pitchFamily="18"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0C695-0BAF-4D11-A207-65A7E9934821}" v="90" dt="2020-10-28T20:50:45.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29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19" Type="http://schemas.microsoft.com/office/2015/10/relationships/revisionInfo" Target="revisionInfo.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uglasaz.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6898" y="938512"/>
            <a:ext cx="6261401" cy="1746386"/>
            <a:chOff x="3453" y="-492181"/>
            <a:chExt cx="8348535" cy="2328515"/>
          </a:xfrm>
        </p:grpSpPr>
        <p:sp>
          <p:nvSpPr>
            <p:cNvPr id="3" name="TextBox 3"/>
            <p:cNvSpPr txBox="1"/>
            <p:nvPr/>
          </p:nvSpPr>
          <p:spPr>
            <a:xfrm>
              <a:off x="855872" y="26698"/>
              <a:ext cx="6718300" cy="941369"/>
            </a:xfrm>
            <a:prstGeom prst="rect">
              <a:avLst/>
            </a:prstGeom>
          </p:spPr>
          <p:txBody>
            <a:bodyPr lIns="0" tIns="0" rIns="0" bIns="0" rtlCol="0" anchor="t">
              <a:spAutoFit/>
            </a:bodyPr>
            <a:lstStyle/>
            <a:p>
              <a:pPr algn="ctr">
                <a:lnSpc>
                  <a:spcPts val="1814"/>
                </a:lnSpc>
              </a:pPr>
              <a:endParaRPr lang="en-US" sz="2000" spc="56" dirty="0">
                <a:solidFill>
                  <a:srgbClr val="222325"/>
                </a:solidFill>
                <a:latin typeface="Georgia" panose="02040502050405020303" pitchFamily="18" charset="0"/>
              </a:endParaRPr>
            </a:p>
            <a:p>
              <a:pPr algn="ctr">
                <a:lnSpc>
                  <a:spcPts val="1814"/>
                </a:lnSpc>
              </a:pPr>
              <a:endParaRPr lang="en-US" sz="2000" spc="56" dirty="0">
                <a:solidFill>
                  <a:srgbClr val="222325"/>
                </a:solidFill>
                <a:latin typeface="Georgia" panose="02040502050405020303" pitchFamily="18" charset="0"/>
              </a:endParaRPr>
            </a:p>
            <a:p>
              <a:pPr algn="ctr">
                <a:lnSpc>
                  <a:spcPts val="1814"/>
                </a:lnSpc>
              </a:pPr>
              <a:r>
                <a:rPr lang="en-US" sz="2400" b="1" spc="56" dirty="0">
                  <a:solidFill>
                    <a:srgbClr val="222325"/>
                  </a:solidFill>
                  <a:latin typeface="Century Gothic" panose="020B0502020202020204" pitchFamily="34" charset="0"/>
                </a:rPr>
                <a:t>PUBLIC NOTICE</a:t>
              </a:r>
            </a:p>
          </p:txBody>
        </p:sp>
        <p:sp>
          <p:nvSpPr>
            <p:cNvPr id="4" name="TextBox 4"/>
            <p:cNvSpPr txBox="1"/>
            <p:nvPr/>
          </p:nvSpPr>
          <p:spPr>
            <a:xfrm>
              <a:off x="3453" y="1557967"/>
              <a:ext cx="8348535" cy="278367"/>
            </a:xfrm>
            <a:prstGeom prst="rect">
              <a:avLst/>
            </a:prstGeom>
          </p:spPr>
          <p:txBody>
            <a:bodyPr lIns="0" tIns="0" rIns="0" bIns="0" rtlCol="0" anchor="t">
              <a:spAutoFit/>
            </a:bodyPr>
            <a:lstStyle/>
            <a:p>
              <a:pPr>
                <a:lnSpc>
                  <a:spcPts val="1811"/>
                </a:lnSpc>
              </a:pPr>
              <a:endParaRPr lang="en-US" sz="1200" spc="45" dirty="0">
                <a:solidFill>
                  <a:srgbClr val="222325"/>
                </a:solidFill>
                <a:latin typeface="Georgia" panose="02040502050405020303" pitchFamily="18" charset="0"/>
              </a:endParaRPr>
            </a:p>
          </p:txBody>
        </p:sp>
        <p:sp>
          <p:nvSpPr>
            <p:cNvPr id="7" name="TextBox 7"/>
            <p:cNvSpPr txBox="1"/>
            <p:nvPr/>
          </p:nvSpPr>
          <p:spPr>
            <a:xfrm>
              <a:off x="4023456" y="-492181"/>
              <a:ext cx="4300421" cy="478764"/>
            </a:xfrm>
            <a:prstGeom prst="rect">
              <a:avLst/>
            </a:prstGeom>
          </p:spPr>
          <p:txBody>
            <a:bodyPr wrap="square" lIns="0" tIns="0" rIns="0" bIns="0" rtlCol="0" anchor="t">
              <a:spAutoFit/>
            </a:bodyPr>
            <a:lstStyle/>
            <a:p>
              <a:pPr algn="r">
                <a:lnSpc>
                  <a:spcPts val="2785"/>
                </a:lnSpc>
              </a:pPr>
              <a:r>
                <a:rPr lang="en-US" sz="1200" i="1" dirty="0"/>
                <a:t>Embracing our Heritage, Advancing our Future</a:t>
              </a:r>
              <a:endParaRPr sz="1200" i="1" dirty="0"/>
            </a:p>
          </p:txBody>
        </p:sp>
      </p:grpSp>
      <p:sp>
        <p:nvSpPr>
          <p:cNvPr id="8" name="TextBox 8"/>
          <p:cNvSpPr txBox="1"/>
          <p:nvPr/>
        </p:nvSpPr>
        <p:spPr>
          <a:xfrm>
            <a:off x="1122032" y="9220200"/>
            <a:ext cx="5744624" cy="172676"/>
          </a:xfrm>
          <a:prstGeom prst="rect">
            <a:avLst/>
          </a:prstGeom>
        </p:spPr>
        <p:txBody>
          <a:bodyPr lIns="0" tIns="0" rIns="0" bIns="0" rtlCol="0" anchor="t">
            <a:spAutoFit/>
          </a:bodyPr>
          <a:lstStyle/>
          <a:p>
            <a:pPr algn="ctr">
              <a:lnSpc>
                <a:spcPts val="1503"/>
              </a:lnSpc>
            </a:pPr>
            <a:r>
              <a:rPr lang="en-US" sz="1000" spc="19" dirty="0">
                <a:solidFill>
                  <a:srgbClr val="222325"/>
                </a:solidFill>
                <a:latin typeface="Century Gothic" panose="020B0502020202020204" pitchFamily="34" charset="0"/>
              </a:rPr>
              <a:t>425 10</a:t>
            </a:r>
            <a:r>
              <a:rPr lang="en-US" sz="1000" spc="19" baseline="30000" dirty="0">
                <a:solidFill>
                  <a:srgbClr val="222325"/>
                </a:solidFill>
                <a:latin typeface="Century Gothic" panose="020B0502020202020204" pitchFamily="34" charset="0"/>
              </a:rPr>
              <a:t>th</a:t>
            </a:r>
            <a:r>
              <a:rPr lang="en-US" sz="1000" spc="19" dirty="0">
                <a:solidFill>
                  <a:srgbClr val="222325"/>
                </a:solidFill>
                <a:latin typeface="Century Gothic" panose="020B0502020202020204" pitchFamily="34" charset="0"/>
              </a:rPr>
              <a:t> Street, Douglas, AZ 85607 | 520.417.7301 | Website: </a:t>
            </a:r>
            <a:r>
              <a:rPr lang="en-US" sz="1000" spc="19" dirty="0">
                <a:solidFill>
                  <a:srgbClr val="222325"/>
                </a:solidFill>
                <a:latin typeface="Century Gothic" panose="020B0502020202020204" pitchFamily="34" charset="0"/>
                <a:hlinkClick r:id="rId2"/>
              </a:rPr>
              <a:t>www.douglasaz.gov</a:t>
            </a:r>
            <a:endParaRPr lang="en-US" sz="1000" spc="19" dirty="0">
              <a:solidFill>
                <a:srgbClr val="222325"/>
              </a:solidFill>
              <a:latin typeface="Century Gothic" panose="020B0502020202020204" pitchFamily="34" charset="0"/>
            </a:endParaRPr>
          </a:p>
        </p:txBody>
      </p:sp>
      <p:sp>
        <p:nvSpPr>
          <p:cNvPr id="9" name="AutoShape 9"/>
          <p:cNvSpPr/>
          <p:nvPr/>
        </p:nvSpPr>
        <p:spPr>
          <a:xfrm>
            <a:off x="0" y="1"/>
            <a:ext cx="761999" cy="10058399"/>
          </a:xfrm>
          <a:prstGeom prst="rect">
            <a:avLst/>
          </a:prstGeom>
          <a:solidFill>
            <a:srgbClr val="537785"/>
          </a:solidFill>
        </p:spPr>
      </p:sp>
      <p:pic>
        <p:nvPicPr>
          <p:cNvPr id="1027" name="Picture 3" descr="City of Douglas">
            <a:extLst>
              <a:ext uri="{FF2B5EF4-FFF2-40B4-BE49-F238E27FC236}">
                <a16:creationId xmlns:a16="http://schemas.microsoft.com/office/drawing/2014/main" id="{C263EE49-A32B-43AE-828B-68644D838C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38449"/>
            <a:ext cx="2766746" cy="8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DEC6BC8-D425-4941-9712-19E77361CD5B}"/>
              </a:ext>
            </a:extLst>
          </p:cNvPr>
          <p:cNvSpPr/>
          <p:nvPr/>
        </p:nvSpPr>
        <p:spPr>
          <a:xfrm>
            <a:off x="921502" y="2181173"/>
            <a:ext cx="6348146" cy="2708434"/>
          </a:xfrm>
          <a:prstGeom prst="rect">
            <a:avLst/>
          </a:prstGeom>
        </p:spPr>
        <p:txBody>
          <a:bodyPr wrap="square" lIns="91440" tIns="45720" rIns="91440" bIns="45720" anchor="t">
            <a:spAutoFit/>
          </a:bodyPr>
          <a:lstStyle/>
          <a:p>
            <a:pPr algn="just"/>
            <a:r>
              <a:rPr lang="en-US" dirty="0">
                <a:latin typeface="Century Gothic"/>
                <a:ea typeface="Times New Roman" panose="02020603050405020304" pitchFamily="18" charset="0"/>
              </a:rPr>
              <a:t>Due to the Veteran's Day Holiday, Notice is hereby given to the general public that the City of Douglas Mayor and Council Regular Meeting scheduled for Wednesday, November 11, 2020, will be moved to Thursday, </a:t>
            </a:r>
            <a:r>
              <a:rPr lang="en-US" b="1" dirty="0">
                <a:latin typeface="Century Gothic"/>
                <a:ea typeface="Times New Roman" panose="02020603050405020304" pitchFamily="18" charset="0"/>
              </a:rPr>
              <a:t>November 12, 2020.</a:t>
            </a:r>
            <a:r>
              <a:rPr lang="en-US" dirty="0">
                <a:latin typeface="Century Gothic"/>
                <a:ea typeface="Times New Roman" panose="02020603050405020304" pitchFamily="18" charset="0"/>
              </a:rPr>
              <a:t> </a:t>
            </a:r>
            <a:endParaRPr lang="en-US" sz="1100" dirty="0">
              <a:latin typeface="Century Gothic" panose="020B0502020202020204" pitchFamily="34" charset="0"/>
              <a:ea typeface="Times New Roman" panose="02020603050405020304" pitchFamily="18" charset="0"/>
            </a:endParaRPr>
          </a:p>
          <a:p>
            <a:pPr algn="just"/>
            <a:endParaRPr lang="en-US" sz="1100" dirty="0">
              <a:latin typeface="Century Gothic" panose="020B0502020202020204" pitchFamily="34" charset="0"/>
              <a:ea typeface="Times New Roman" panose="02020603050405020304" pitchFamily="18" charset="0"/>
            </a:endParaRPr>
          </a:p>
          <a:p>
            <a:pPr algn="just"/>
            <a:r>
              <a:rPr lang="en-US" dirty="0">
                <a:latin typeface="Century Gothic" panose="020B0502020202020204" pitchFamily="34" charset="0"/>
                <a:ea typeface="Times New Roman" panose="02020603050405020304" pitchFamily="18" charset="0"/>
              </a:rPr>
              <a:t>For further information, contact Alma Andrade, Acting City Clerk at (520) 417-7301.</a:t>
            </a:r>
          </a:p>
          <a:p>
            <a:pPr algn="just"/>
            <a:endParaRPr lang="en-US" sz="1100" dirty="0">
              <a:latin typeface="Century Gothic" panose="020B0502020202020204" pitchFamily="34" charset="0"/>
              <a:ea typeface="Times New Roman" panose="02020603050405020304" pitchFamily="18" charset="0"/>
            </a:endParaRPr>
          </a:p>
          <a:p>
            <a:pPr algn="just"/>
            <a:r>
              <a:rPr lang="en-US" sz="1100" dirty="0">
                <a:latin typeface="Century Gothic" panose="020B0502020202020204" pitchFamily="34" charset="0"/>
                <a:ea typeface="Times New Roman" panose="02020603050405020304" pitchFamily="18" charset="0"/>
              </a:rPr>
              <a:t>Publish: November 4 &amp; 11, 2020.</a:t>
            </a:r>
          </a:p>
          <a:p>
            <a:pPr algn="just"/>
            <a:endParaRPr lang="en-US" sz="1100" dirty="0">
              <a:latin typeface="Century Gothic" panose="020B050202020202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B8E3904F-E733-4F79-A556-B831B522F053}"/>
              </a:ext>
            </a:extLst>
          </p:cNvPr>
          <p:cNvSpPr txBox="1"/>
          <p:nvPr/>
        </p:nvSpPr>
        <p:spPr>
          <a:xfrm>
            <a:off x="960880" y="5525651"/>
            <a:ext cx="6300182" cy="3416320"/>
          </a:xfrm>
          <a:prstGeom prst="rect">
            <a:avLst/>
          </a:prstGeom>
          <a:noFill/>
        </p:spPr>
        <p:txBody>
          <a:bodyPr wrap="square" rtlCol="0">
            <a:spAutoFit/>
          </a:bodyPr>
          <a:lstStyle/>
          <a:p>
            <a:pPr algn="just"/>
            <a:r>
              <a:rPr lang="es-ES" dirty="0">
                <a:latin typeface="Century Gothic" panose="020B0502020202020204" pitchFamily="34" charset="0"/>
              </a:rPr>
              <a:t>Debido al día festivo en Honor a los Veteranos de Guerra, se notifica al público en general que la reunión regular del alcalde y el consejo de la ciudad de Douglas programada para el miércoles 11 de noviembre de 2020 se trasladará al jueves </a:t>
            </a:r>
            <a:r>
              <a:rPr lang="es-ES" b="1" dirty="0">
                <a:latin typeface="Century Gothic" panose="020B0502020202020204" pitchFamily="34" charset="0"/>
              </a:rPr>
              <a:t>12 de noviembre de 2020.</a:t>
            </a:r>
          </a:p>
          <a:p>
            <a:endParaRPr lang="es-ES" dirty="0">
              <a:latin typeface="Century Gothic" panose="020B0502020202020204" pitchFamily="34" charset="0"/>
            </a:endParaRPr>
          </a:p>
          <a:p>
            <a:pPr algn="just"/>
            <a:r>
              <a:rPr lang="es-ES" dirty="0">
                <a:latin typeface="Century Gothic" panose="020B0502020202020204" pitchFamily="34" charset="0"/>
              </a:rPr>
              <a:t>Para obtener más información, comuníquese con Alma Andrade, secretaria municipal interina al (520) 417-7301.</a:t>
            </a:r>
          </a:p>
          <a:p>
            <a:endParaRPr lang="es-ES" dirty="0">
              <a:latin typeface="Century Gothic" panose="020B0502020202020204" pitchFamily="34" charset="0"/>
            </a:endParaRPr>
          </a:p>
          <a:p>
            <a:r>
              <a:rPr lang="es-ES" sz="1100" dirty="0">
                <a:latin typeface="Century Gothic" panose="020B0502020202020204" pitchFamily="34" charset="0"/>
              </a:rPr>
              <a:t>Publicado: 4 y 11 de noviembre del 2020.</a:t>
            </a:r>
            <a:endParaRPr lang="en-US" sz="1100" dirty="0">
              <a:latin typeface="Century Gothic" panose="020B0502020202020204" pitchFamily="34" charset="0"/>
            </a:endParaRPr>
          </a:p>
        </p:txBody>
      </p:sp>
      <p:sp>
        <p:nvSpPr>
          <p:cNvPr id="14" name="TextBox 3">
            <a:extLst>
              <a:ext uri="{FF2B5EF4-FFF2-40B4-BE49-F238E27FC236}">
                <a16:creationId xmlns:a16="http://schemas.microsoft.com/office/drawing/2014/main" id="{FC7A7B74-9C54-45AC-A730-B25A9F194194}"/>
              </a:ext>
            </a:extLst>
          </p:cNvPr>
          <p:cNvSpPr txBox="1"/>
          <p:nvPr/>
        </p:nvSpPr>
        <p:spPr>
          <a:xfrm>
            <a:off x="1513497" y="4532749"/>
            <a:ext cx="5038725" cy="706027"/>
          </a:xfrm>
          <a:prstGeom prst="rect">
            <a:avLst/>
          </a:prstGeom>
        </p:spPr>
        <p:txBody>
          <a:bodyPr lIns="0" tIns="0" rIns="0" bIns="0" rtlCol="0" anchor="t">
            <a:spAutoFit/>
          </a:bodyPr>
          <a:lstStyle/>
          <a:p>
            <a:pPr algn="ctr">
              <a:lnSpc>
                <a:spcPts val="1814"/>
              </a:lnSpc>
            </a:pPr>
            <a:endParaRPr lang="en-US" sz="2000" spc="56" dirty="0">
              <a:solidFill>
                <a:srgbClr val="222325"/>
              </a:solidFill>
              <a:latin typeface="Georgia" panose="02040502050405020303" pitchFamily="18" charset="0"/>
            </a:endParaRPr>
          </a:p>
          <a:p>
            <a:pPr algn="ctr">
              <a:lnSpc>
                <a:spcPts val="1814"/>
              </a:lnSpc>
            </a:pPr>
            <a:endParaRPr lang="en-US" sz="2000" spc="56" dirty="0">
              <a:solidFill>
                <a:srgbClr val="222325"/>
              </a:solidFill>
              <a:latin typeface="Georgia" panose="02040502050405020303" pitchFamily="18" charset="0"/>
            </a:endParaRPr>
          </a:p>
          <a:p>
            <a:pPr algn="ctr">
              <a:lnSpc>
                <a:spcPts val="1814"/>
              </a:lnSpc>
            </a:pPr>
            <a:r>
              <a:rPr lang="en-US" sz="2400" b="1" spc="56" dirty="0">
                <a:solidFill>
                  <a:srgbClr val="222325"/>
                </a:solidFill>
                <a:latin typeface="Century Gothic" panose="020B0502020202020204" pitchFamily="34" charset="0"/>
              </a:rPr>
              <a:t>AVISO PUBLICO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182</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Georgia</vt:lpstr>
      <vt:lpstr>Calibri</vt:lpstr>
      <vt:lpstr>Arial</vt:lpstr>
      <vt:lpstr>Times New Roman</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Simple Company Letterhead</dc:title>
  <dc:creator>Alma Andrade</dc:creator>
  <cp:lastModifiedBy>Alma Andrade</cp:lastModifiedBy>
  <cp:revision>27</cp:revision>
  <cp:lastPrinted>2020-10-29T15:38:01Z</cp:lastPrinted>
  <dcterms:created xsi:type="dcterms:W3CDTF">2006-08-16T00:00:00Z</dcterms:created>
  <dcterms:modified xsi:type="dcterms:W3CDTF">2020-10-29T15:38:23Z</dcterms:modified>
  <dc:identifier>DAECvSuYT_Y</dc:identifier>
</cp:coreProperties>
</file>